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2"/>
  </p:notesMasterIdLst>
  <p:sldIdLst>
    <p:sldId id="256" r:id="rId2"/>
    <p:sldId id="402" r:id="rId3"/>
    <p:sldId id="415" r:id="rId4"/>
    <p:sldId id="416" r:id="rId5"/>
    <p:sldId id="378" r:id="rId6"/>
    <p:sldId id="295" r:id="rId7"/>
    <p:sldId id="380" r:id="rId8"/>
    <p:sldId id="404" r:id="rId9"/>
    <p:sldId id="298" r:id="rId10"/>
    <p:sldId id="417" r:id="rId11"/>
    <p:sldId id="297" r:id="rId12"/>
    <p:sldId id="384" r:id="rId13"/>
    <p:sldId id="383" r:id="rId14"/>
    <p:sldId id="385" r:id="rId15"/>
    <p:sldId id="386" r:id="rId16"/>
    <p:sldId id="387" r:id="rId17"/>
    <p:sldId id="389" r:id="rId18"/>
    <p:sldId id="418" r:id="rId19"/>
    <p:sldId id="388" r:id="rId20"/>
    <p:sldId id="390" r:id="rId21"/>
    <p:sldId id="392" r:id="rId22"/>
    <p:sldId id="391" r:id="rId23"/>
    <p:sldId id="393" r:id="rId24"/>
    <p:sldId id="399" r:id="rId25"/>
    <p:sldId id="394" r:id="rId26"/>
    <p:sldId id="419" r:id="rId27"/>
    <p:sldId id="305" r:id="rId28"/>
    <p:sldId id="395" r:id="rId29"/>
    <p:sldId id="414" r:id="rId30"/>
    <p:sldId id="396" r:id="rId31"/>
    <p:sldId id="410" r:id="rId32"/>
    <p:sldId id="406" r:id="rId33"/>
    <p:sldId id="407" r:id="rId34"/>
    <p:sldId id="408" r:id="rId35"/>
    <p:sldId id="413" r:id="rId36"/>
    <p:sldId id="409" r:id="rId37"/>
    <p:sldId id="400" r:id="rId38"/>
    <p:sldId id="411" r:id="rId39"/>
    <p:sldId id="304" r:id="rId40"/>
    <p:sldId id="261" r:id="rId4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363636"/>
    <a:srgbClr val="2728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940" autoAdjust="0"/>
    <p:restoredTop sz="95291" autoAdjust="0"/>
  </p:normalViewPr>
  <p:slideViewPr>
    <p:cSldViewPr>
      <p:cViewPr varScale="1">
        <p:scale>
          <a:sx n="109" d="100"/>
          <a:sy n="109" d="100"/>
        </p:scale>
        <p:origin x="78" y="132"/>
      </p:cViewPr>
      <p:guideLst>
        <p:guide orient="horz" pos="2160"/>
        <p:guide pos="3840"/>
      </p:guideLst>
    </p:cSldViewPr>
  </p:slideViewPr>
  <p:notesTextViewPr>
    <p:cViewPr>
      <p:scale>
        <a:sx n="125" d="100"/>
        <a:sy n="1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905E3C-4BAB-4A96-A922-7BFAEF974B87}" type="datetimeFigureOut">
              <a:rPr lang="ru-RU" smtClean="0"/>
              <a:t>10.03.2022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BA539B-A58A-4F9A-84CC-CDDBAB2611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008866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610843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11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6071299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12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685771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13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510237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14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003089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15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5755232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16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58322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17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6117768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18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2139882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19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947629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20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724787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678802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21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3743471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22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0363998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23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9495145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24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23719503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25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65662860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26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0833724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27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2085624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28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4908828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29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4231835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30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895637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3084802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31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4437832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32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8691916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33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8889147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34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3252184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35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3741798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36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05680143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37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4780164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38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2901842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39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6108430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40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089301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5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1077748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6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594102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7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459732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8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285898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9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044466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10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445071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10.03.2022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070952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10.03.2022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25321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10.03.2022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353755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10.03.2022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889118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10.03.2022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76440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10.03.2022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2053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10.03.2022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046067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10.03.2022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499153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10.03.2022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61654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10.03.2022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180699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10.03.2022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185446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4D7FE9-E167-4C1A-9882-ED30199F1B66}" type="datetimeFigureOut">
              <a:rPr lang="ru-RU" smtClean="0"/>
              <a:t>10.03.2022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063523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1.png"/><Relationship Id="rId13" Type="http://schemas.openxmlformats.org/officeDocument/2006/relationships/image" Target="../media/image20.png"/><Relationship Id="rId3" Type="http://schemas.openxmlformats.org/officeDocument/2006/relationships/image" Target="../media/image2.png"/><Relationship Id="rId7" Type="http://schemas.openxmlformats.org/officeDocument/2006/relationships/image" Target="../media/image142.png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10.png"/><Relationship Id="rId11" Type="http://schemas.openxmlformats.org/officeDocument/2006/relationships/image" Target="../media/image18.png"/><Relationship Id="rId5" Type="http://schemas.openxmlformats.org/officeDocument/2006/relationships/image" Target="../media/image116.png"/><Relationship Id="rId10" Type="http://schemas.openxmlformats.org/officeDocument/2006/relationships/image" Target="../media/image17.png"/><Relationship Id="rId4" Type="http://schemas.openxmlformats.org/officeDocument/2006/relationships/image" Target="../media/image710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microsoft.com/office/2007/relationships/hdphoto" Target="../media/hdphoto1.wdp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0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2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7.png"/><Relationship Id="rId3" Type="http://schemas.openxmlformats.org/officeDocument/2006/relationships/image" Target="../media/image2.png"/><Relationship Id="rId7" Type="http://schemas.openxmlformats.org/officeDocument/2006/relationships/image" Target="../media/image400.png"/><Relationship Id="rId12" Type="http://schemas.openxmlformats.org/officeDocument/2006/relationships/image" Target="../media/image5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0.png"/><Relationship Id="rId11" Type="http://schemas.openxmlformats.org/officeDocument/2006/relationships/image" Target="../media/image55.png"/><Relationship Id="rId5" Type="http://schemas.openxmlformats.org/officeDocument/2006/relationships/image" Target="../media/image48.png"/><Relationship Id="rId15" Type="http://schemas.openxmlformats.org/officeDocument/2006/relationships/image" Target="../media/image59.png"/><Relationship Id="rId10" Type="http://schemas.openxmlformats.org/officeDocument/2006/relationships/image" Target="../media/image54.png"/><Relationship Id="rId4" Type="http://schemas.openxmlformats.org/officeDocument/2006/relationships/image" Target="../media/image40.png"/><Relationship Id="rId9" Type="http://schemas.openxmlformats.org/officeDocument/2006/relationships/image" Target="../media/image53.png"/><Relationship Id="rId14" Type="http://schemas.openxmlformats.org/officeDocument/2006/relationships/image" Target="../media/image5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64.png"/><Relationship Id="rId3" Type="http://schemas.openxmlformats.org/officeDocument/2006/relationships/image" Target="../media/image2.png"/><Relationship Id="rId12" Type="http://schemas.openxmlformats.org/officeDocument/2006/relationships/image" Target="../media/image6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11" Type="http://schemas.openxmlformats.org/officeDocument/2006/relationships/image" Target="../media/image62.png"/><Relationship Id="rId5" Type="http://schemas.openxmlformats.org/officeDocument/2006/relationships/image" Target="../media/image60.png"/><Relationship Id="rId10" Type="http://schemas.openxmlformats.org/officeDocument/2006/relationships/image" Target="../media/image51.png"/><Relationship Id="rId9" Type="http://schemas.openxmlformats.org/officeDocument/2006/relationships/image" Target="../media/image49.png"/><Relationship Id="rId14" Type="http://schemas.openxmlformats.org/officeDocument/2006/relationships/image" Target="../media/image6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2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10" Type="http://schemas.openxmlformats.org/officeDocument/2006/relationships/image" Target="../media/image72.png"/><Relationship Id="rId4" Type="http://schemas.openxmlformats.org/officeDocument/2006/relationships/image" Target="../media/image66.png"/><Relationship Id="rId9" Type="http://schemas.openxmlformats.org/officeDocument/2006/relationships/image" Target="../media/image7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13" Type="http://schemas.openxmlformats.org/officeDocument/2006/relationships/image" Target="../media/image86.png"/><Relationship Id="rId3" Type="http://schemas.openxmlformats.org/officeDocument/2006/relationships/image" Target="../media/image2.png"/><Relationship Id="rId7" Type="http://schemas.openxmlformats.org/officeDocument/2006/relationships/image" Target="../media/image80.png"/><Relationship Id="rId12" Type="http://schemas.openxmlformats.org/officeDocument/2006/relationships/image" Target="../media/image8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9.png"/><Relationship Id="rId11" Type="http://schemas.openxmlformats.org/officeDocument/2006/relationships/image" Target="../media/image84.png"/><Relationship Id="rId5" Type="http://schemas.openxmlformats.org/officeDocument/2006/relationships/image" Target="../media/image78.png"/><Relationship Id="rId10" Type="http://schemas.openxmlformats.org/officeDocument/2006/relationships/image" Target="../media/image83.png"/><Relationship Id="rId4" Type="http://schemas.openxmlformats.org/officeDocument/2006/relationships/image" Target="../media/image77.png"/><Relationship Id="rId9" Type="http://schemas.openxmlformats.org/officeDocument/2006/relationships/image" Target="../media/image82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13" Type="http://schemas.openxmlformats.org/officeDocument/2006/relationships/image" Target="../media/image96.png"/><Relationship Id="rId18" Type="http://schemas.openxmlformats.org/officeDocument/2006/relationships/image" Target="../media/image101.png"/><Relationship Id="rId3" Type="http://schemas.openxmlformats.org/officeDocument/2006/relationships/image" Target="../media/image2.png"/><Relationship Id="rId7" Type="http://schemas.openxmlformats.org/officeDocument/2006/relationships/image" Target="../media/image90.png"/><Relationship Id="rId12" Type="http://schemas.openxmlformats.org/officeDocument/2006/relationships/image" Target="../media/image95.png"/><Relationship Id="rId17" Type="http://schemas.openxmlformats.org/officeDocument/2006/relationships/image" Target="../media/image100.png"/><Relationship Id="rId2" Type="http://schemas.openxmlformats.org/officeDocument/2006/relationships/notesSlide" Target="../notesSlides/notesSlide27.xml"/><Relationship Id="rId16" Type="http://schemas.openxmlformats.org/officeDocument/2006/relationships/image" Target="../media/image99.png"/><Relationship Id="rId20" Type="http://schemas.openxmlformats.org/officeDocument/2006/relationships/image" Target="../media/image10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9.png"/><Relationship Id="rId11" Type="http://schemas.openxmlformats.org/officeDocument/2006/relationships/image" Target="../media/image94.png"/><Relationship Id="rId5" Type="http://schemas.openxmlformats.org/officeDocument/2006/relationships/image" Target="../media/image88.png"/><Relationship Id="rId15" Type="http://schemas.openxmlformats.org/officeDocument/2006/relationships/image" Target="../media/image98.png"/><Relationship Id="rId10" Type="http://schemas.openxmlformats.org/officeDocument/2006/relationships/image" Target="../media/image93.png"/><Relationship Id="rId19" Type="http://schemas.openxmlformats.org/officeDocument/2006/relationships/image" Target="../media/image102.png"/><Relationship Id="rId4" Type="http://schemas.openxmlformats.org/officeDocument/2006/relationships/image" Target="../media/image87.png"/><Relationship Id="rId9" Type="http://schemas.openxmlformats.org/officeDocument/2006/relationships/image" Target="../media/image92.png"/><Relationship Id="rId14" Type="http://schemas.openxmlformats.org/officeDocument/2006/relationships/image" Target="../media/image97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image" Target="../media/image2.png"/><Relationship Id="rId7" Type="http://schemas.openxmlformats.org/officeDocument/2006/relationships/image" Target="../media/image10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6.png"/><Relationship Id="rId11" Type="http://schemas.openxmlformats.org/officeDocument/2006/relationships/image" Target="../media/image111.png"/><Relationship Id="rId5" Type="http://schemas.openxmlformats.org/officeDocument/2006/relationships/image" Target="../media/image105.png"/><Relationship Id="rId10" Type="http://schemas.openxmlformats.org/officeDocument/2006/relationships/image" Target="../media/image110.png"/><Relationship Id="rId4" Type="http://schemas.openxmlformats.org/officeDocument/2006/relationships/image" Target="../media/image104.png"/><Relationship Id="rId9" Type="http://schemas.openxmlformats.org/officeDocument/2006/relationships/image" Target="../media/image10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emf"/><Relationship Id="rId3" Type="http://schemas.openxmlformats.org/officeDocument/2006/relationships/image" Target="../media/image2.png"/><Relationship Id="rId7" Type="http://schemas.openxmlformats.org/officeDocument/2006/relationships/image" Target="../media/image115.png"/><Relationship Id="rId12" Type="http://schemas.openxmlformats.org/officeDocument/2006/relationships/image" Target="../media/image80.em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4.png"/><Relationship Id="rId11" Type="http://schemas.openxmlformats.org/officeDocument/2006/relationships/image" Target="../media/image79.emf"/><Relationship Id="rId5" Type="http://schemas.openxmlformats.org/officeDocument/2006/relationships/image" Target="../media/image113.png"/><Relationship Id="rId10" Type="http://schemas.openxmlformats.org/officeDocument/2006/relationships/image" Target="../media/image78.emf"/><Relationship Id="rId4" Type="http://schemas.openxmlformats.org/officeDocument/2006/relationships/image" Target="../media/image112.png"/><Relationship Id="rId9" Type="http://schemas.openxmlformats.org/officeDocument/2006/relationships/image" Target="../media/image117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emf"/><Relationship Id="rId13" Type="http://schemas.openxmlformats.org/officeDocument/2006/relationships/image" Target="../media/image126.png"/><Relationship Id="rId3" Type="http://schemas.openxmlformats.org/officeDocument/2006/relationships/image" Target="../media/image2.png"/><Relationship Id="rId7" Type="http://schemas.openxmlformats.org/officeDocument/2006/relationships/image" Target="../media/image124.png"/><Relationship Id="rId12" Type="http://schemas.openxmlformats.org/officeDocument/2006/relationships/image" Target="../media/image80.emf"/><Relationship Id="rId2" Type="http://schemas.openxmlformats.org/officeDocument/2006/relationships/notesSlide" Target="../notesSlides/notesSlide30.xml"/><Relationship Id="rId16" Type="http://schemas.openxmlformats.org/officeDocument/2006/relationships/image" Target="../media/image12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3.png"/><Relationship Id="rId11" Type="http://schemas.openxmlformats.org/officeDocument/2006/relationships/image" Target="../media/image79.emf"/><Relationship Id="rId5" Type="http://schemas.openxmlformats.org/officeDocument/2006/relationships/image" Target="../media/image122.png"/><Relationship Id="rId15" Type="http://schemas.openxmlformats.org/officeDocument/2006/relationships/image" Target="../media/image128.png"/><Relationship Id="rId10" Type="http://schemas.openxmlformats.org/officeDocument/2006/relationships/image" Target="../media/image78.emf"/><Relationship Id="rId4" Type="http://schemas.openxmlformats.org/officeDocument/2006/relationships/image" Target="../media/image121.png"/><Relationship Id="rId9" Type="http://schemas.openxmlformats.org/officeDocument/2006/relationships/image" Target="../media/image125.png"/><Relationship Id="rId14" Type="http://schemas.openxmlformats.org/officeDocument/2006/relationships/image" Target="../media/image127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emf"/><Relationship Id="rId13" Type="http://schemas.openxmlformats.org/officeDocument/2006/relationships/image" Target="../media/image133.png"/><Relationship Id="rId3" Type="http://schemas.openxmlformats.org/officeDocument/2006/relationships/image" Target="../media/image2.png"/><Relationship Id="rId7" Type="http://schemas.openxmlformats.org/officeDocument/2006/relationships/image" Target="../media/image131.png"/><Relationship Id="rId12" Type="http://schemas.openxmlformats.org/officeDocument/2006/relationships/image" Target="../media/image80.emf"/><Relationship Id="rId2" Type="http://schemas.openxmlformats.org/officeDocument/2006/relationships/notesSlide" Target="../notesSlides/notesSlide31.xml"/><Relationship Id="rId16" Type="http://schemas.openxmlformats.org/officeDocument/2006/relationships/image" Target="../media/image13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3.png"/><Relationship Id="rId11" Type="http://schemas.openxmlformats.org/officeDocument/2006/relationships/image" Target="../media/image79.emf"/><Relationship Id="rId5" Type="http://schemas.openxmlformats.org/officeDocument/2006/relationships/image" Target="../media/image130.png"/><Relationship Id="rId15" Type="http://schemas.openxmlformats.org/officeDocument/2006/relationships/image" Target="../media/image135.png"/><Relationship Id="rId10" Type="http://schemas.openxmlformats.org/officeDocument/2006/relationships/image" Target="../media/image78.emf"/><Relationship Id="rId4" Type="http://schemas.openxmlformats.org/officeDocument/2006/relationships/image" Target="../media/image104.png"/><Relationship Id="rId9" Type="http://schemas.openxmlformats.org/officeDocument/2006/relationships/image" Target="../media/image132.png"/><Relationship Id="rId14" Type="http://schemas.openxmlformats.org/officeDocument/2006/relationships/image" Target="../media/image134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emf"/><Relationship Id="rId13" Type="http://schemas.openxmlformats.org/officeDocument/2006/relationships/image" Target="../media/image139.png"/><Relationship Id="rId3" Type="http://schemas.openxmlformats.org/officeDocument/2006/relationships/image" Target="../media/image2.png"/><Relationship Id="rId7" Type="http://schemas.openxmlformats.org/officeDocument/2006/relationships/image" Target="../media/image107.png"/><Relationship Id="rId12" Type="http://schemas.openxmlformats.org/officeDocument/2006/relationships/image" Target="../media/image138.png"/><Relationship Id="rId17" Type="http://schemas.openxmlformats.org/officeDocument/2006/relationships/image" Target="../media/image143.png"/><Relationship Id="rId2" Type="http://schemas.openxmlformats.org/officeDocument/2006/relationships/notesSlide" Target="../notesSlides/notesSlide32.xml"/><Relationship Id="rId16" Type="http://schemas.openxmlformats.org/officeDocument/2006/relationships/image" Target="../media/image81.em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7.png"/><Relationship Id="rId11" Type="http://schemas.openxmlformats.org/officeDocument/2006/relationships/image" Target="../media/image80.emf"/><Relationship Id="rId5" Type="http://schemas.openxmlformats.org/officeDocument/2006/relationships/image" Target="../media/image105.png"/><Relationship Id="rId15" Type="http://schemas.openxmlformats.org/officeDocument/2006/relationships/image" Target="../media/image141.png"/><Relationship Id="rId10" Type="http://schemas.openxmlformats.org/officeDocument/2006/relationships/image" Target="../media/image78.emf"/><Relationship Id="rId4" Type="http://schemas.openxmlformats.org/officeDocument/2006/relationships/image" Target="../media/image104.png"/><Relationship Id="rId9" Type="http://schemas.openxmlformats.org/officeDocument/2006/relationships/image" Target="../media/image132.png"/><Relationship Id="rId14" Type="http://schemas.openxmlformats.org/officeDocument/2006/relationships/image" Target="../media/image140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emf"/><Relationship Id="rId13" Type="http://schemas.openxmlformats.org/officeDocument/2006/relationships/image" Target="../media/image150.png"/><Relationship Id="rId3" Type="http://schemas.openxmlformats.org/officeDocument/2006/relationships/image" Target="../media/image2.png"/><Relationship Id="rId7" Type="http://schemas.openxmlformats.org/officeDocument/2006/relationships/image" Target="../media/image146.png"/><Relationship Id="rId12" Type="http://schemas.openxmlformats.org/officeDocument/2006/relationships/image" Target="../media/image149.png"/><Relationship Id="rId17" Type="http://schemas.openxmlformats.org/officeDocument/2006/relationships/image" Target="../media/image154.png"/><Relationship Id="rId2" Type="http://schemas.openxmlformats.org/officeDocument/2006/relationships/notesSlide" Target="../notesSlides/notesSlide33.xml"/><Relationship Id="rId16" Type="http://schemas.openxmlformats.org/officeDocument/2006/relationships/image" Target="../media/image84.em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5.png"/><Relationship Id="rId11" Type="http://schemas.openxmlformats.org/officeDocument/2006/relationships/image" Target="../media/image148.png"/><Relationship Id="rId5" Type="http://schemas.openxmlformats.org/officeDocument/2006/relationships/image" Target="../media/image144.png"/><Relationship Id="rId15" Type="http://schemas.openxmlformats.org/officeDocument/2006/relationships/image" Target="../media/image83.emf"/><Relationship Id="rId10" Type="http://schemas.openxmlformats.org/officeDocument/2006/relationships/image" Target="../media/image147.png"/><Relationship Id="rId4" Type="http://schemas.openxmlformats.org/officeDocument/2006/relationships/image" Target="../media/image104.png"/><Relationship Id="rId9" Type="http://schemas.openxmlformats.org/officeDocument/2006/relationships/image" Target="../media/image132.png"/><Relationship Id="rId14" Type="http://schemas.openxmlformats.org/officeDocument/2006/relationships/image" Target="../media/image82.emf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emf"/><Relationship Id="rId3" Type="http://schemas.openxmlformats.org/officeDocument/2006/relationships/image" Target="../media/image2.png"/><Relationship Id="rId7" Type="http://schemas.openxmlformats.org/officeDocument/2006/relationships/image" Target="../media/image15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6.png"/><Relationship Id="rId11" Type="http://schemas.openxmlformats.org/officeDocument/2006/relationships/image" Target="../media/image84.emf"/><Relationship Id="rId5" Type="http://schemas.openxmlformats.org/officeDocument/2006/relationships/image" Target="../media/image155.png"/><Relationship Id="rId10" Type="http://schemas.openxmlformats.org/officeDocument/2006/relationships/image" Target="../media/image83.emf"/><Relationship Id="rId4" Type="http://schemas.openxmlformats.org/officeDocument/2006/relationships/image" Target="../media/image104.png"/><Relationship Id="rId9" Type="http://schemas.openxmlformats.org/officeDocument/2006/relationships/image" Target="../media/image82.emf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13" Type="http://schemas.openxmlformats.org/officeDocument/2006/relationships/image" Target="../media/image167.png"/><Relationship Id="rId3" Type="http://schemas.openxmlformats.org/officeDocument/2006/relationships/image" Target="../media/image2.png"/><Relationship Id="rId7" Type="http://schemas.openxmlformats.org/officeDocument/2006/relationships/image" Target="../media/image161.png"/><Relationship Id="rId12" Type="http://schemas.openxmlformats.org/officeDocument/2006/relationships/image" Target="../media/image16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0.png"/><Relationship Id="rId11" Type="http://schemas.openxmlformats.org/officeDocument/2006/relationships/image" Target="../media/image165.png"/><Relationship Id="rId5" Type="http://schemas.openxmlformats.org/officeDocument/2006/relationships/image" Target="../media/image159.png"/><Relationship Id="rId10" Type="http://schemas.openxmlformats.org/officeDocument/2006/relationships/image" Target="../media/image164.png"/><Relationship Id="rId4" Type="http://schemas.openxmlformats.org/officeDocument/2006/relationships/image" Target="../media/image158.png"/><Relationship Id="rId9" Type="http://schemas.openxmlformats.org/officeDocument/2006/relationships/image" Target="../media/image16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344" y="10732"/>
            <a:ext cx="3354014" cy="2125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DCB34FD0-E96E-47A3-9169-128BBE8568AE}"/>
              </a:ext>
            </a:extLst>
          </p:cNvPr>
          <p:cNvSpPr txBox="1">
            <a:spLocks/>
          </p:cNvSpPr>
          <p:nvPr/>
        </p:nvSpPr>
        <p:spPr>
          <a:xfrm>
            <a:off x="23094" y="1916832"/>
            <a:ext cx="12168906" cy="3240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Машинное Обучение</a:t>
            </a:r>
          </a:p>
          <a:p>
            <a:endParaRPr lang="ru-RU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Лекция </a:t>
            </a:r>
            <a:r>
              <a:rPr lang="ru-RU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1.04</a:t>
            </a:r>
            <a:endParaRPr lang="ru-RU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 которой мы обсудим </a:t>
            </a:r>
          </a:p>
          <a:p>
            <a:r>
              <a:rPr lang="ru-RU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Методы разложения матриц в задаче уменьшения размерности</a:t>
            </a:r>
            <a:r>
              <a:rPr lang="en-US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endParaRPr lang="ru-RU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Текст 2">
            <a:extLst>
              <a:ext uri="{FF2B5EF4-FFF2-40B4-BE49-F238E27FC236}">
                <a16:creationId xmlns:a16="http://schemas.microsoft.com/office/drawing/2014/main" id="{785CB22F-6818-4207-8F17-645DFC4271D8}"/>
              </a:ext>
            </a:extLst>
          </p:cNvPr>
          <p:cNvSpPr txBox="1">
            <a:spLocks/>
          </p:cNvSpPr>
          <p:nvPr/>
        </p:nvSpPr>
        <p:spPr>
          <a:xfrm>
            <a:off x="3359696" y="5013176"/>
            <a:ext cx="5021262" cy="8791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Долганов Антон Юрьевич</a:t>
            </a:r>
          </a:p>
        </p:txBody>
      </p:sp>
    </p:spTree>
    <p:extLst>
      <p:ext uri="{BB962C8B-B14F-4D97-AF65-F5344CB8AC3E}">
        <p14:creationId xmlns:p14="http://schemas.microsoft.com/office/powerpoint/2010/main" val="504286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42266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10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Матричное Разложение. Антон Долганов</a:t>
            </a:r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5" name="Заголовок 1"/>
          <p:cNvSpPr txBox="1">
            <a:spLocks/>
          </p:cNvSpPr>
          <p:nvPr/>
        </p:nvSpPr>
        <p:spPr>
          <a:xfrm>
            <a:off x="1769838" y="981165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Содержание</a:t>
            </a: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C72480CA-E4DA-46F7-BF10-E2FEE038B68C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A764042A-EC52-463E-A7A7-164C646B1A2A}"/>
              </a:ext>
            </a:extLst>
          </p:cNvPr>
          <p:cNvSpPr/>
          <p:nvPr/>
        </p:nvSpPr>
        <p:spPr>
          <a:xfrm>
            <a:off x="908718" y="2006100"/>
            <a:ext cx="7632848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Уменьшение Размерности</a:t>
            </a:r>
          </a:p>
          <a:p>
            <a:endParaRPr lang="en-US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Ковариационная Матрица</a:t>
            </a:r>
            <a:endParaRPr lang="en-US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US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32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Метод Главных Компонент</a:t>
            </a:r>
          </a:p>
          <a:p>
            <a:r>
              <a:rPr lang="en-US" sz="3200" dirty="0">
                <a:solidFill>
                  <a:srgbClr val="363636"/>
                </a:solidFill>
                <a:latin typeface="-apple-system"/>
              </a:rPr>
              <a:t>Principal Components Analysis - PCA</a:t>
            </a:r>
          </a:p>
          <a:p>
            <a:endParaRPr lang="ru-RU" sz="32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32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Сингулярное </a:t>
            </a:r>
            <a:r>
              <a:rPr lang="ru-RU" sz="3200" dirty="0" smtClean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разложение</a:t>
            </a:r>
            <a:endParaRPr lang="en-US" sz="3200" dirty="0" smtClean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sz="3200" dirty="0">
                <a:solidFill>
                  <a:srgbClr val="363636"/>
                </a:solidFill>
                <a:latin typeface="-apple-system"/>
              </a:rPr>
              <a:t>Singular Value Decomposition - SVD</a:t>
            </a:r>
            <a:endParaRPr lang="en-US" sz="32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3343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Ковариационная матрица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13143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11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EA4E1CD8-41DD-4E05-97A5-E2D5DD76EF3B}"/>
              </a:ext>
            </a:extLst>
          </p:cNvPr>
          <p:cNvSpPr/>
          <p:nvPr/>
        </p:nvSpPr>
        <p:spPr>
          <a:xfrm>
            <a:off x="173154" y="1662059"/>
            <a:ext cx="121920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b="1" dirty="0">
                <a:solidFill>
                  <a:schemeClr val="bg1"/>
                </a:solidFill>
                <a:latin typeface="-apple-system"/>
              </a:rPr>
              <a:t>Матрица ковариации </a:t>
            </a:r>
            <a:r>
              <a:rPr lang="ru-RU" sz="2800" dirty="0">
                <a:solidFill>
                  <a:schemeClr val="bg1"/>
                </a:solidFill>
                <a:latin typeface="-apple-system"/>
              </a:rPr>
              <a:t>- это матрица, составленная из попарных ковариаций элементов одного или двух случайных векторов</a:t>
            </a:r>
            <a:endParaRPr lang="en-US" sz="2800" dirty="0">
              <a:solidFill>
                <a:schemeClr val="bg1"/>
              </a:solidFill>
              <a:latin typeface="-apple-system"/>
            </a:endParaRPr>
          </a:p>
        </p:txBody>
      </p:sp>
      <p:sp>
        <p:nvSpPr>
          <p:cNvPr id="9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Матричное Разложение. Антон Долганов</a:t>
            </a:r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Прямая соединительная линия 11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77AC12DC-EB7E-40C9-8281-93E33643C92C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A5B7FFD2-D9CB-4BF1-BFE2-C482F0CCB6D2}"/>
              </a:ext>
            </a:extLst>
          </p:cNvPr>
          <p:cNvSpPr/>
          <p:nvPr/>
        </p:nvSpPr>
        <p:spPr>
          <a:xfrm>
            <a:off x="173154" y="2750731"/>
            <a:ext cx="1169664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b="1" dirty="0">
                <a:solidFill>
                  <a:schemeClr val="bg1"/>
                </a:solidFill>
                <a:latin typeface="-apple-system"/>
              </a:rPr>
              <a:t>Ковариация </a:t>
            </a:r>
            <a:r>
              <a:rPr lang="ru-RU" sz="2800" dirty="0">
                <a:solidFill>
                  <a:schemeClr val="bg1"/>
                </a:solidFill>
                <a:latin typeface="-apple-system"/>
              </a:rPr>
              <a:t>- это мера совместной изменчивости двух случайных величин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C7E32577-0D4F-4A35-9CD2-C37C9BBE2F6B}"/>
                  </a:ext>
                </a:extLst>
              </p:cNvPr>
              <p:cNvSpPr/>
              <p:nvPr/>
            </p:nvSpPr>
            <p:spPr>
              <a:xfrm>
                <a:off x="407368" y="3573016"/>
                <a:ext cx="6670352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cov</m:t>
                    </m:r>
                    <m:r>
                      <a:rPr lang="en-US" sz="32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sz="32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𝐲</m:t>
                    </m:r>
                    <m:r>
                      <a:rPr lang="en-US" sz="32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32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32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E</m:t>
                    </m:r>
                    <m:r>
                      <a:rPr lang="en-US" sz="3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[</m:t>
                    </m:r>
                    <m:d>
                      <m:dPr>
                        <m:ctrlP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sz="32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E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3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</m:e>
                    </m:d>
                    <m:d>
                      <m:dPr>
                        <m:ctrlP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sz="32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E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3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d>
                      </m:e>
                    </m:d>
                    <m:r>
                      <a:rPr lang="en-US" sz="3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ru-RU" sz="3200" dirty="0">
                    <a:solidFill>
                      <a:schemeClr val="bg1"/>
                    </a:solidFill>
                    <a:latin typeface="Linux Libertine"/>
                  </a:rPr>
                  <a:t> </a:t>
                </a:r>
                <a:endParaRPr lang="en-US" sz="3200" dirty="0">
                  <a:solidFill>
                    <a:schemeClr val="bg1"/>
                  </a:solidFill>
                  <a:latin typeface="Linux Libertine"/>
                </a:endParaRPr>
              </a:p>
            </p:txBody>
          </p:sp>
        </mc:Choice>
        <mc:Fallback xmlns="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C7E32577-0D4F-4A35-9CD2-C37C9BBE2F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368" y="3573016"/>
                <a:ext cx="6670352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A1C968C7-1D33-4C18-8E2B-9B9B09F3D79A}"/>
                  </a:ext>
                </a:extLst>
              </p:cNvPr>
              <p:cNvSpPr/>
              <p:nvPr/>
            </p:nvSpPr>
            <p:spPr>
              <a:xfrm>
                <a:off x="7896200" y="3645024"/>
                <a:ext cx="4140814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E</m:t>
                    </m:r>
                    <m:r>
                      <a:rPr lang="en-US" sz="32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200" dirty="0">
                    <a:solidFill>
                      <a:schemeClr val="bg1"/>
                    </a:solidFill>
                    <a:latin typeface="-apple-system"/>
                  </a:rPr>
                  <a:t> - </a:t>
                </a:r>
                <a:r>
                  <a:rPr lang="ru-RU" sz="3200" dirty="0">
                    <a:solidFill>
                      <a:schemeClr val="bg1"/>
                    </a:solidFill>
                    <a:latin typeface="-apple-system"/>
                  </a:rPr>
                  <a:t>оператор среднего</a:t>
                </a:r>
              </a:p>
            </p:txBody>
          </p:sp>
        </mc:Choice>
        <mc:Fallback xmlns="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A1C968C7-1D33-4C18-8E2B-9B9B09F3D7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6200" y="3645024"/>
                <a:ext cx="4140814" cy="584775"/>
              </a:xfrm>
              <a:prstGeom prst="rect">
                <a:avLst/>
              </a:prstGeom>
              <a:blipFill>
                <a:blip r:embed="rId5"/>
                <a:stretch>
                  <a:fillRect t="-12500" r="-2647" b="-3437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Овал 18">
            <a:extLst>
              <a:ext uri="{FF2B5EF4-FFF2-40B4-BE49-F238E27FC236}">
                <a16:creationId xmlns:a16="http://schemas.microsoft.com/office/drawing/2014/main" id="{DFD23864-3C49-40CD-A537-56212A8CD3E3}"/>
              </a:ext>
            </a:extLst>
          </p:cNvPr>
          <p:cNvSpPr/>
          <p:nvPr/>
        </p:nvSpPr>
        <p:spPr>
          <a:xfrm rot="6602461" flipH="1">
            <a:off x="1904651" y="4899039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Овал 19">
            <a:extLst>
              <a:ext uri="{FF2B5EF4-FFF2-40B4-BE49-F238E27FC236}">
                <a16:creationId xmlns:a16="http://schemas.microsoft.com/office/drawing/2014/main" id="{A32B8F0F-9BD2-49AC-954E-DBD93CED4E20}"/>
              </a:ext>
            </a:extLst>
          </p:cNvPr>
          <p:cNvSpPr/>
          <p:nvPr/>
        </p:nvSpPr>
        <p:spPr>
          <a:xfrm rot="6602461" flipH="1">
            <a:off x="2085010" y="4695669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Овал 20">
            <a:extLst>
              <a:ext uri="{FF2B5EF4-FFF2-40B4-BE49-F238E27FC236}">
                <a16:creationId xmlns:a16="http://schemas.microsoft.com/office/drawing/2014/main" id="{C3EDD109-FD01-492A-A973-9C61E70E1C10}"/>
              </a:ext>
            </a:extLst>
          </p:cNvPr>
          <p:cNvSpPr/>
          <p:nvPr/>
        </p:nvSpPr>
        <p:spPr>
          <a:xfrm rot="6602461" flipH="1">
            <a:off x="2249017" y="4523851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Овал 21">
            <a:extLst>
              <a:ext uri="{FF2B5EF4-FFF2-40B4-BE49-F238E27FC236}">
                <a16:creationId xmlns:a16="http://schemas.microsoft.com/office/drawing/2014/main" id="{A9F0714C-8DA1-4F09-9BAB-68EE6A4774A0}"/>
              </a:ext>
            </a:extLst>
          </p:cNvPr>
          <p:cNvSpPr/>
          <p:nvPr/>
        </p:nvSpPr>
        <p:spPr>
          <a:xfrm rot="6602461" flipH="1">
            <a:off x="2477395" y="4380980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Овал 22">
            <a:extLst>
              <a:ext uri="{FF2B5EF4-FFF2-40B4-BE49-F238E27FC236}">
                <a16:creationId xmlns:a16="http://schemas.microsoft.com/office/drawing/2014/main" id="{2448F8E9-88E1-4D13-A7F9-906580C6D0DF}"/>
              </a:ext>
            </a:extLst>
          </p:cNvPr>
          <p:cNvSpPr/>
          <p:nvPr/>
        </p:nvSpPr>
        <p:spPr>
          <a:xfrm rot="6602461" flipH="1">
            <a:off x="6063761" y="4770492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Овал 23">
            <a:extLst>
              <a:ext uri="{FF2B5EF4-FFF2-40B4-BE49-F238E27FC236}">
                <a16:creationId xmlns:a16="http://schemas.microsoft.com/office/drawing/2014/main" id="{EDC141EE-907A-4BA3-B331-2C1D57F1E4FC}"/>
              </a:ext>
            </a:extLst>
          </p:cNvPr>
          <p:cNvSpPr/>
          <p:nvPr/>
        </p:nvSpPr>
        <p:spPr>
          <a:xfrm rot="5802121" flipH="1">
            <a:off x="5216821" y="4543790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Овал 24">
            <a:extLst>
              <a:ext uri="{FF2B5EF4-FFF2-40B4-BE49-F238E27FC236}">
                <a16:creationId xmlns:a16="http://schemas.microsoft.com/office/drawing/2014/main" id="{5006B643-26A7-4C3B-824D-409557E04DF9}"/>
              </a:ext>
            </a:extLst>
          </p:cNvPr>
          <p:cNvSpPr/>
          <p:nvPr/>
        </p:nvSpPr>
        <p:spPr>
          <a:xfrm rot="6602461" flipH="1">
            <a:off x="5201317" y="5026521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Овал 25">
            <a:extLst>
              <a:ext uri="{FF2B5EF4-FFF2-40B4-BE49-F238E27FC236}">
                <a16:creationId xmlns:a16="http://schemas.microsoft.com/office/drawing/2014/main" id="{E86616E2-2137-42BC-85F4-BB487C79AFFC}"/>
              </a:ext>
            </a:extLst>
          </p:cNvPr>
          <p:cNvSpPr/>
          <p:nvPr/>
        </p:nvSpPr>
        <p:spPr>
          <a:xfrm rot="6602461" flipH="1">
            <a:off x="5875058" y="5035604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Овал 27">
            <a:extLst>
              <a:ext uri="{FF2B5EF4-FFF2-40B4-BE49-F238E27FC236}">
                <a16:creationId xmlns:a16="http://schemas.microsoft.com/office/drawing/2014/main" id="{8EB0EEB9-52F5-4A59-B243-469414DC1A4D}"/>
              </a:ext>
            </a:extLst>
          </p:cNvPr>
          <p:cNvSpPr/>
          <p:nvPr/>
        </p:nvSpPr>
        <p:spPr>
          <a:xfrm rot="6602461" flipH="1">
            <a:off x="5549526" y="4759071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Овал 28">
            <a:extLst>
              <a:ext uri="{FF2B5EF4-FFF2-40B4-BE49-F238E27FC236}">
                <a16:creationId xmlns:a16="http://schemas.microsoft.com/office/drawing/2014/main" id="{0908C0FB-CEE0-41AF-96B2-A55EB4864864}"/>
              </a:ext>
            </a:extLst>
          </p:cNvPr>
          <p:cNvSpPr/>
          <p:nvPr/>
        </p:nvSpPr>
        <p:spPr>
          <a:xfrm rot="6602461" flipH="1">
            <a:off x="1730547" y="5013592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Овал 29">
            <a:extLst>
              <a:ext uri="{FF2B5EF4-FFF2-40B4-BE49-F238E27FC236}">
                <a16:creationId xmlns:a16="http://schemas.microsoft.com/office/drawing/2014/main" id="{B47F9F4A-8D02-463B-B7CA-5D3712D5C6CE}"/>
              </a:ext>
            </a:extLst>
          </p:cNvPr>
          <p:cNvSpPr/>
          <p:nvPr/>
        </p:nvSpPr>
        <p:spPr>
          <a:xfrm rot="6602461" flipH="1">
            <a:off x="2159091" y="5052525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Овал 30">
            <a:extLst>
              <a:ext uri="{FF2B5EF4-FFF2-40B4-BE49-F238E27FC236}">
                <a16:creationId xmlns:a16="http://schemas.microsoft.com/office/drawing/2014/main" id="{0E84B912-A3A1-4147-ABF2-0C14376002E2}"/>
              </a:ext>
            </a:extLst>
          </p:cNvPr>
          <p:cNvSpPr/>
          <p:nvPr/>
        </p:nvSpPr>
        <p:spPr>
          <a:xfrm rot="6602461" flipH="1">
            <a:off x="2360006" y="4880707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Овал 31">
            <a:extLst>
              <a:ext uri="{FF2B5EF4-FFF2-40B4-BE49-F238E27FC236}">
                <a16:creationId xmlns:a16="http://schemas.microsoft.com/office/drawing/2014/main" id="{038D95B8-A2DE-4BB9-B100-846D37BF8B6A}"/>
              </a:ext>
            </a:extLst>
          </p:cNvPr>
          <p:cNvSpPr/>
          <p:nvPr/>
        </p:nvSpPr>
        <p:spPr>
          <a:xfrm rot="6602461" flipH="1">
            <a:off x="1895863" y="5148157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3" name="Овал 32">
            <a:extLst>
              <a:ext uri="{FF2B5EF4-FFF2-40B4-BE49-F238E27FC236}">
                <a16:creationId xmlns:a16="http://schemas.microsoft.com/office/drawing/2014/main" id="{962375F8-4EE6-4AA3-A9ED-C4D1A47CAA15}"/>
              </a:ext>
            </a:extLst>
          </p:cNvPr>
          <p:cNvSpPr/>
          <p:nvPr/>
        </p:nvSpPr>
        <p:spPr>
          <a:xfrm rot="6602461" flipH="1">
            <a:off x="5549526" y="5172013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" name="Овал 33">
            <a:extLst>
              <a:ext uri="{FF2B5EF4-FFF2-40B4-BE49-F238E27FC236}">
                <a16:creationId xmlns:a16="http://schemas.microsoft.com/office/drawing/2014/main" id="{350FE3EB-85E4-402B-A303-273F5B0D64B9}"/>
              </a:ext>
            </a:extLst>
          </p:cNvPr>
          <p:cNvSpPr/>
          <p:nvPr/>
        </p:nvSpPr>
        <p:spPr>
          <a:xfrm rot="6602461" flipH="1">
            <a:off x="5116932" y="4777403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5" name="Овал 34">
            <a:extLst>
              <a:ext uri="{FF2B5EF4-FFF2-40B4-BE49-F238E27FC236}">
                <a16:creationId xmlns:a16="http://schemas.microsoft.com/office/drawing/2014/main" id="{15508600-B43E-4A05-9F74-0FA46560338D}"/>
              </a:ext>
            </a:extLst>
          </p:cNvPr>
          <p:cNvSpPr/>
          <p:nvPr/>
        </p:nvSpPr>
        <p:spPr>
          <a:xfrm rot="6602461" flipH="1">
            <a:off x="5897737" y="4528285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6" name="Овал 35">
            <a:extLst>
              <a:ext uri="{FF2B5EF4-FFF2-40B4-BE49-F238E27FC236}">
                <a16:creationId xmlns:a16="http://schemas.microsoft.com/office/drawing/2014/main" id="{0CA53D2F-308B-4987-B8F0-CBDF24B15797}"/>
              </a:ext>
            </a:extLst>
          </p:cNvPr>
          <p:cNvSpPr/>
          <p:nvPr/>
        </p:nvSpPr>
        <p:spPr>
          <a:xfrm rot="6602461" flipH="1">
            <a:off x="5494871" y="4330159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4" name="Овал 43">
            <a:extLst>
              <a:ext uri="{FF2B5EF4-FFF2-40B4-BE49-F238E27FC236}">
                <a16:creationId xmlns:a16="http://schemas.microsoft.com/office/drawing/2014/main" id="{AD187760-D38B-4CFE-9AFC-8C85E60ABD10}"/>
              </a:ext>
            </a:extLst>
          </p:cNvPr>
          <p:cNvSpPr/>
          <p:nvPr/>
        </p:nvSpPr>
        <p:spPr>
          <a:xfrm rot="6602461" flipH="1">
            <a:off x="2550644" y="4576300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5" name="Овал 44">
            <a:extLst>
              <a:ext uri="{FF2B5EF4-FFF2-40B4-BE49-F238E27FC236}">
                <a16:creationId xmlns:a16="http://schemas.microsoft.com/office/drawing/2014/main" id="{90FD9664-B1EF-4F10-B9E5-9D3BA294815F}"/>
              </a:ext>
            </a:extLst>
          </p:cNvPr>
          <p:cNvSpPr/>
          <p:nvPr/>
        </p:nvSpPr>
        <p:spPr>
          <a:xfrm rot="10070597" flipH="1">
            <a:off x="9001818" y="4731293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6" name="Овал 45">
            <a:extLst>
              <a:ext uri="{FF2B5EF4-FFF2-40B4-BE49-F238E27FC236}">
                <a16:creationId xmlns:a16="http://schemas.microsoft.com/office/drawing/2014/main" id="{97E9848D-EB18-47F5-B545-E8C34BA3E372}"/>
              </a:ext>
            </a:extLst>
          </p:cNvPr>
          <p:cNvSpPr/>
          <p:nvPr/>
        </p:nvSpPr>
        <p:spPr>
          <a:xfrm rot="10070597" flipH="1">
            <a:off x="9566916" y="4860249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7" name="Овал 46">
            <a:extLst>
              <a:ext uri="{FF2B5EF4-FFF2-40B4-BE49-F238E27FC236}">
                <a16:creationId xmlns:a16="http://schemas.microsoft.com/office/drawing/2014/main" id="{52754CD3-0326-4605-9D69-6E9080541BF4}"/>
              </a:ext>
            </a:extLst>
          </p:cNvPr>
          <p:cNvSpPr/>
          <p:nvPr/>
        </p:nvSpPr>
        <p:spPr>
          <a:xfrm rot="10070597" flipH="1">
            <a:off x="9304747" y="4719218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8" name="Овал 47">
            <a:extLst>
              <a:ext uri="{FF2B5EF4-FFF2-40B4-BE49-F238E27FC236}">
                <a16:creationId xmlns:a16="http://schemas.microsoft.com/office/drawing/2014/main" id="{5BF45238-3867-41E8-B70B-96BC6771B33A}"/>
              </a:ext>
            </a:extLst>
          </p:cNvPr>
          <p:cNvSpPr/>
          <p:nvPr/>
        </p:nvSpPr>
        <p:spPr>
          <a:xfrm rot="10070597" flipH="1">
            <a:off x="9282415" y="4469069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9" name="Овал 48">
            <a:extLst>
              <a:ext uri="{FF2B5EF4-FFF2-40B4-BE49-F238E27FC236}">
                <a16:creationId xmlns:a16="http://schemas.microsoft.com/office/drawing/2014/main" id="{01D2B6A6-6EC0-4699-A68F-5E288535CA48}"/>
              </a:ext>
            </a:extLst>
          </p:cNvPr>
          <p:cNvSpPr/>
          <p:nvPr/>
        </p:nvSpPr>
        <p:spPr>
          <a:xfrm rot="10070597" flipH="1">
            <a:off x="9508482" y="5104110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0" name="Овал 49">
            <a:extLst>
              <a:ext uri="{FF2B5EF4-FFF2-40B4-BE49-F238E27FC236}">
                <a16:creationId xmlns:a16="http://schemas.microsoft.com/office/drawing/2014/main" id="{1ACA3D51-3C74-42FC-A61C-6685F8E81617}"/>
              </a:ext>
            </a:extLst>
          </p:cNvPr>
          <p:cNvSpPr/>
          <p:nvPr/>
        </p:nvSpPr>
        <p:spPr>
          <a:xfrm rot="10070597" flipH="1">
            <a:off x="9216373" y="4903893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1" name="Овал 50">
            <a:extLst>
              <a:ext uri="{FF2B5EF4-FFF2-40B4-BE49-F238E27FC236}">
                <a16:creationId xmlns:a16="http://schemas.microsoft.com/office/drawing/2014/main" id="{7475C8E4-AB8C-4024-BC2B-0BB412654CE8}"/>
              </a:ext>
            </a:extLst>
          </p:cNvPr>
          <p:cNvSpPr/>
          <p:nvPr/>
        </p:nvSpPr>
        <p:spPr>
          <a:xfrm rot="10070597" flipH="1">
            <a:off x="9904604" y="5111145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2" name="Овал 51">
            <a:extLst>
              <a:ext uri="{FF2B5EF4-FFF2-40B4-BE49-F238E27FC236}">
                <a16:creationId xmlns:a16="http://schemas.microsoft.com/office/drawing/2014/main" id="{862941DE-F2D2-4DB2-8199-09003A76A43F}"/>
              </a:ext>
            </a:extLst>
          </p:cNvPr>
          <p:cNvSpPr/>
          <p:nvPr/>
        </p:nvSpPr>
        <p:spPr>
          <a:xfrm rot="10070597" flipH="1">
            <a:off x="8970824" y="4458736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3" name="Овал 52">
            <a:extLst>
              <a:ext uri="{FF2B5EF4-FFF2-40B4-BE49-F238E27FC236}">
                <a16:creationId xmlns:a16="http://schemas.microsoft.com/office/drawing/2014/main" id="{EADFCE2B-9458-492A-8E7D-62DACBFDCE65}"/>
              </a:ext>
            </a:extLst>
          </p:cNvPr>
          <p:cNvSpPr/>
          <p:nvPr/>
        </p:nvSpPr>
        <p:spPr>
          <a:xfrm rot="10070597" flipH="1">
            <a:off x="9771399" y="4823615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54" name="Прямая со стрелкой 53">
            <a:extLst>
              <a:ext uri="{FF2B5EF4-FFF2-40B4-BE49-F238E27FC236}">
                <a16:creationId xmlns:a16="http://schemas.microsoft.com/office/drawing/2014/main" id="{58567CBD-9F1B-486E-9DED-F4EB1BD430E7}"/>
              </a:ext>
            </a:extLst>
          </p:cNvPr>
          <p:cNvCxnSpPr>
            <a:cxnSpLocks/>
          </p:cNvCxnSpPr>
          <p:nvPr/>
        </p:nvCxnSpPr>
        <p:spPr>
          <a:xfrm flipV="1">
            <a:off x="1415480" y="4169563"/>
            <a:ext cx="0" cy="1591507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Прямая со стрелкой 54">
            <a:extLst>
              <a:ext uri="{FF2B5EF4-FFF2-40B4-BE49-F238E27FC236}">
                <a16:creationId xmlns:a16="http://schemas.microsoft.com/office/drawing/2014/main" id="{CAF3CE2A-120E-412C-8323-D230701D90F7}"/>
              </a:ext>
            </a:extLst>
          </p:cNvPr>
          <p:cNvCxnSpPr>
            <a:cxnSpLocks/>
          </p:cNvCxnSpPr>
          <p:nvPr/>
        </p:nvCxnSpPr>
        <p:spPr>
          <a:xfrm>
            <a:off x="1055440" y="5473038"/>
            <a:ext cx="2163350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Прямая со стрелкой 57">
            <a:extLst>
              <a:ext uri="{FF2B5EF4-FFF2-40B4-BE49-F238E27FC236}">
                <a16:creationId xmlns:a16="http://schemas.microsoft.com/office/drawing/2014/main" id="{76AC0BDF-F3F6-43CE-9B26-01E365D45582}"/>
              </a:ext>
            </a:extLst>
          </p:cNvPr>
          <p:cNvCxnSpPr>
            <a:cxnSpLocks/>
          </p:cNvCxnSpPr>
          <p:nvPr/>
        </p:nvCxnSpPr>
        <p:spPr>
          <a:xfrm flipV="1">
            <a:off x="4863236" y="4073931"/>
            <a:ext cx="0" cy="1591507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Прямая со стрелкой 58">
            <a:extLst>
              <a:ext uri="{FF2B5EF4-FFF2-40B4-BE49-F238E27FC236}">
                <a16:creationId xmlns:a16="http://schemas.microsoft.com/office/drawing/2014/main" id="{E7583D39-D719-45FD-ADF4-A1A5B9A720D9}"/>
              </a:ext>
            </a:extLst>
          </p:cNvPr>
          <p:cNvCxnSpPr>
            <a:cxnSpLocks/>
          </p:cNvCxnSpPr>
          <p:nvPr/>
        </p:nvCxnSpPr>
        <p:spPr>
          <a:xfrm>
            <a:off x="4491884" y="5473038"/>
            <a:ext cx="2163350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Прямая со стрелкой 59">
            <a:extLst>
              <a:ext uri="{FF2B5EF4-FFF2-40B4-BE49-F238E27FC236}">
                <a16:creationId xmlns:a16="http://schemas.microsoft.com/office/drawing/2014/main" id="{DF47C8EC-6204-4A01-B0EA-C15286C2DCDC}"/>
              </a:ext>
            </a:extLst>
          </p:cNvPr>
          <p:cNvCxnSpPr>
            <a:cxnSpLocks/>
          </p:cNvCxnSpPr>
          <p:nvPr/>
        </p:nvCxnSpPr>
        <p:spPr>
          <a:xfrm flipV="1">
            <a:off x="8650780" y="4231913"/>
            <a:ext cx="0" cy="1591507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Прямая со стрелкой 60">
            <a:extLst>
              <a:ext uri="{FF2B5EF4-FFF2-40B4-BE49-F238E27FC236}">
                <a16:creationId xmlns:a16="http://schemas.microsoft.com/office/drawing/2014/main" id="{B1ECAFAA-97DF-498A-9FA1-3D2CDA6FB7A3}"/>
              </a:ext>
            </a:extLst>
          </p:cNvPr>
          <p:cNvCxnSpPr>
            <a:cxnSpLocks/>
          </p:cNvCxnSpPr>
          <p:nvPr/>
        </p:nvCxnSpPr>
        <p:spPr>
          <a:xfrm>
            <a:off x="8290740" y="5535388"/>
            <a:ext cx="2163350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Прямоугольник 65">
                <a:extLst>
                  <a:ext uri="{FF2B5EF4-FFF2-40B4-BE49-F238E27FC236}">
                    <a16:creationId xmlns:a16="http://schemas.microsoft.com/office/drawing/2014/main" id="{B3F638DE-FBA8-4C5F-968B-9E533903B251}"/>
                  </a:ext>
                </a:extLst>
              </p:cNvPr>
              <p:cNvSpPr/>
              <p:nvPr/>
            </p:nvSpPr>
            <p:spPr>
              <a:xfrm>
                <a:off x="1936759" y="5454546"/>
                <a:ext cx="494046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𝐱</m:t>
                      </m:r>
                    </m:oMath>
                  </m:oMathPara>
                </a14:m>
                <a:endParaRPr lang="ru-RU" sz="3200" b="1" dirty="0">
                  <a:solidFill>
                    <a:schemeClr val="bg1"/>
                  </a:solidFill>
                  <a:latin typeface="-apple-system"/>
                </a:endParaRPr>
              </a:p>
            </p:txBody>
          </p:sp>
        </mc:Choice>
        <mc:Fallback xmlns="">
          <p:sp>
            <p:nvSpPr>
              <p:cNvPr id="66" name="Прямоугольник 65">
                <a:extLst>
                  <a:ext uri="{FF2B5EF4-FFF2-40B4-BE49-F238E27FC236}">
                    <a16:creationId xmlns:a16="http://schemas.microsoft.com/office/drawing/2014/main" id="{B3F638DE-FBA8-4C5F-968B-9E533903B2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6759" y="5454546"/>
                <a:ext cx="494046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Прямоугольник 66">
                <a:extLst>
                  <a:ext uri="{FF2B5EF4-FFF2-40B4-BE49-F238E27FC236}">
                    <a16:creationId xmlns:a16="http://schemas.microsoft.com/office/drawing/2014/main" id="{9C4F4391-14EB-46B7-A5FD-B4C4D7201040}"/>
                  </a:ext>
                </a:extLst>
              </p:cNvPr>
              <p:cNvSpPr/>
              <p:nvPr/>
            </p:nvSpPr>
            <p:spPr>
              <a:xfrm>
                <a:off x="817291" y="4425436"/>
                <a:ext cx="522899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</m:oMath>
                  </m:oMathPara>
                </a14:m>
                <a:endParaRPr lang="ru-RU" sz="3200" b="1" dirty="0">
                  <a:solidFill>
                    <a:schemeClr val="bg1"/>
                  </a:solidFill>
                  <a:latin typeface="-apple-system"/>
                </a:endParaRPr>
              </a:p>
            </p:txBody>
          </p:sp>
        </mc:Choice>
        <mc:Fallback xmlns="">
          <p:sp>
            <p:nvSpPr>
              <p:cNvPr id="67" name="Прямоугольник 66">
                <a:extLst>
                  <a:ext uri="{FF2B5EF4-FFF2-40B4-BE49-F238E27FC236}">
                    <a16:creationId xmlns:a16="http://schemas.microsoft.com/office/drawing/2014/main" id="{9C4F4391-14EB-46B7-A5FD-B4C4D72010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291" y="4425436"/>
                <a:ext cx="522899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Прямоугольник 67">
                <a:extLst>
                  <a:ext uri="{FF2B5EF4-FFF2-40B4-BE49-F238E27FC236}">
                    <a16:creationId xmlns:a16="http://schemas.microsoft.com/office/drawing/2014/main" id="{8AFE1CE9-DBD9-4B98-8EEB-A3E6822623DC}"/>
                  </a:ext>
                </a:extLst>
              </p:cNvPr>
              <p:cNvSpPr/>
              <p:nvPr/>
            </p:nvSpPr>
            <p:spPr>
              <a:xfrm>
                <a:off x="9254204" y="5445463"/>
                <a:ext cx="494046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𝐱</m:t>
                      </m:r>
                    </m:oMath>
                  </m:oMathPara>
                </a14:m>
                <a:endParaRPr lang="ru-RU" sz="3200" b="1" dirty="0">
                  <a:solidFill>
                    <a:schemeClr val="bg1"/>
                  </a:solidFill>
                  <a:latin typeface="-apple-system"/>
                </a:endParaRPr>
              </a:p>
            </p:txBody>
          </p:sp>
        </mc:Choice>
        <mc:Fallback xmlns="">
          <p:sp>
            <p:nvSpPr>
              <p:cNvPr id="68" name="Прямоугольник 67">
                <a:extLst>
                  <a:ext uri="{FF2B5EF4-FFF2-40B4-BE49-F238E27FC236}">
                    <a16:creationId xmlns:a16="http://schemas.microsoft.com/office/drawing/2014/main" id="{8AFE1CE9-DBD9-4B98-8EEB-A3E6822623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4204" y="5445463"/>
                <a:ext cx="494046" cy="58477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Прямоугольник 68">
                <a:extLst>
                  <a:ext uri="{FF2B5EF4-FFF2-40B4-BE49-F238E27FC236}">
                    <a16:creationId xmlns:a16="http://schemas.microsoft.com/office/drawing/2014/main" id="{DB04E6F4-C34D-4FA4-8DD0-186C50BB780F}"/>
                  </a:ext>
                </a:extLst>
              </p:cNvPr>
              <p:cNvSpPr/>
              <p:nvPr/>
            </p:nvSpPr>
            <p:spPr>
              <a:xfrm>
                <a:off x="8134736" y="4416353"/>
                <a:ext cx="522899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</m:oMath>
                  </m:oMathPara>
                </a14:m>
                <a:endParaRPr lang="ru-RU" sz="3200" b="1" dirty="0">
                  <a:solidFill>
                    <a:schemeClr val="bg1"/>
                  </a:solidFill>
                  <a:latin typeface="-apple-system"/>
                </a:endParaRPr>
              </a:p>
            </p:txBody>
          </p:sp>
        </mc:Choice>
        <mc:Fallback xmlns="">
          <p:sp>
            <p:nvSpPr>
              <p:cNvPr id="69" name="Прямоугольник 68">
                <a:extLst>
                  <a:ext uri="{FF2B5EF4-FFF2-40B4-BE49-F238E27FC236}">
                    <a16:creationId xmlns:a16="http://schemas.microsoft.com/office/drawing/2014/main" id="{DB04E6F4-C34D-4FA4-8DD0-186C50BB78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4736" y="4416353"/>
                <a:ext cx="522899" cy="58477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Прямоугольник 69">
                <a:extLst>
                  <a:ext uri="{FF2B5EF4-FFF2-40B4-BE49-F238E27FC236}">
                    <a16:creationId xmlns:a16="http://schemas.microsoft.com/office/drawing/2014/main" id="{B0ED823B-EE27-4238-9768-87DD4D1253AF}"/>
                  </a:ext>
                </a:extLst>
              </p:cNvPr>
              <p:cNvSpPr/>
              <p:nvPr/>
            </p:nvSpPr>
            <p:spPr>
              <a:xfrm>
                <a:off x="5413999" y="5400155"/>
                <a:ext cx="494046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𝐱</m:t>
                      </m:r>
                    </m:oMath>
                  </m:oMathPara>
                </a14:m>
                <a:endParaRPr lang="ru-RU" sz="3200" b="1" dirty="0">
                  <a:solidFill>
                    <a:schemeClr val="bg1"/>
                  </a:solidFill>
                  <a:latin typeface="-apple-system"/>
                </a:endParaRPr>
              </a:p>
            </p:txBody>
          </p:sp>
        </mc:Choice>
        <mc:Fallback xmlns="">
          <p:sp>
            <p:nvSpPr>
              <p:cNvPr id="70" name="Прямоугольник 69">
                <a:extLst>
                  <a:ext uri="{FF2B5EF4-FFF2-40B4-BE49-F238E27FC236}">
                    <a16:creationId xmlns:a16="http://schemas.microsoft.com/office/drawing/2014/main" id="{B0ED823B-EE27-4238-9768-87DD4D1253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3999" y="5400155"/>
                <a:ext cx="494046" cy="58477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Прямоугольник 70">
                <a:extLst>
                  <a:ext uri="{FF2B5EF4-FFF2-40B4-BE49-F238E27FC236}">
                    <a16:creationId xmlns:a16="http://schemas.microsoft.com/office/drawing/2014/main" id="{35AB4402-9D48-4291-932E-4EC4EDC503CD}"/>
                  </a:ext>
                </a:extLst>
              </p:cNvPr>
              <p:cNvSpPr/>
              <p:nvPr/>
            </p:nvSpPr>
            <p:spPr>
              <a:xfrm>
                <a:off x="4294531" y="4371045"/>
                <a:ext cx="522899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</m:oMath>
                  </m:oMathPara>
                </a14:m>
                <a:endParaRPr lang="ru-RU" sz="3200" b="1" dirty="0">
                  <a:solidFill>
                    <a:schemeClr val="bg1"/>
                  </a:solidFill>
                  <a:latin typeface="-apple-system"/>
                </a:endParaRPr>
              </a:p>
            </p:txBody>
          </p:sp>
        </mc:Choice>
        <mc:Fallback xmlns="">
          <p:sp>
            <p:nvSpPr>
              <p:cNvPr id="71" name="Прямоугольник 70">
                <a:extLst>
                  <a:ext uri="{FF2B5EF4-FFF2-40B4-BE49-F238E27FC236}">
                    <a16:creationId xmlns:a16="http://schemas.microsoft.com/office/drawing/2014/main" id="{35AB4402-9D48-4291-932E-4EC4EDC503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4531" y="4371045"/>
                <a:ext cx="522899" cy="58477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Прямоугольник 71">
                <a:extLst>
                  <a:ext uri="{FF2B5EF4-FFF2-40B4-BE49-F238E27FC236}">
                    <a16:creationId xmlns:a16="http://schemas.microsoft.com/office/drawing/2014/main" id="{6860E8E5-94FA-4E6F-9F9A-77208541D0E2}"/>
                  </a:ext>
                </a:extLst>
              </p:cNvPr>
              <p:cNvSpPr/>
              <p:nvPr/>
            </p:nvSpPr>
            <p:spPr>
              <a:xfrm>
                <a:off x="817291" y="6013679"/>
                <a:ext cx="227934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cov</m:t>
                      </m:r>
                      <m:d>
                        <m:d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  <m: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𝐲</m:t>
                          </m:r>
                        </m:e>
                      </m:d>
                      <m:r>
                        <a:rPr lang="en-US" sz="28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72" name="Прямоугольник 71">
                <a:extLst>
                  <a:ext uri="{FF2B5EF4-FFF2-40B4-BE49-F238E27FC236}">
                    <a16:creationId xmlns:a16="http://schemas.microsoft.com/office/drawing/2014/main" id="{6860E8E5-94FA-4E6F-9F9A-77208541D0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291" y="6013679"/>
                <a:ext cx="2279342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Прямоугольник 72">
                <a:extLst>
                  <a:ext uri="{FF2B5EF4-FFF2-40B4-BE49-F238E27FC236}">
                    <a16:creationId xmlns:a16="http://schemas.microsoft.com/office/drawing/2014/main" id="{AD08D91E-8D5D-43C0-8742-4F41900E52BA}"/>
                  </a:ext>
                </a:extLst>
              </p:cNvPr>
              <p:cNvSpPr/>
              <p:nvPr/>
            </p:nvSpPr>
            <p:spPr>
              <a:xfrm>
                <a:off x="4554949" y="5990257"/>
                <a:ext cx="227934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cov</m:t>
                      </m:r>
                      <m:d>
                        <m:d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  <m: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𝐲</m:t>
                          </m:r>
                        </m:e>
                      </m:d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28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73" name="Прямоугольник 72">
                <a:extLst>
                  <a:ext uri="{FF2B5EF4-FFF2-40B4-BE49-F238E27FC236}">
                    <a16:creationId xmlns:a16="http://schemas.microsoft.com/office/drawing/2014/main" id="{AD08D91E-8D5D-43C0-8742-4F41900E52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4949" y="5990257"/>
                <a:ext cx="2279342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Прямоугольник 73">
                <a:extLst>
                  <a:ext uri="{FF2B5EF4-FFF2-40B4-BE49-F238E27FC236}">
                    <a16:creationId xmlns:a16="http://schemas.microsoft.com/office/drawing/2014/main" id="{5920C364-6232-464A-AC78-747D3D3834E5}"/>
                  </a:ext>
                </a:extLst>
              </p:cNvPr>
              <p:cNvSpPr/>
              <p:nvPr/>
            </p:nvSpPr>
            <p:spPr>
              <a:xfrm>
                <a:off x="8339679" y="5967838"/>
                <a:ext cx="227934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cov</m:t>
                      </m:r>
                      <m:d>
                        <m:d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  <m: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𝐲</m:t>
                          </m:r>
                        </m:e>
                      </m:d>
                      <m:r>
                        <a:rPr lang="en-US" sz="28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&lt;0</m:t>
                      </m:r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74" name="Прямоугольник 73">
                <a:extLst>
                  <a:ext uri="{FF2B5EF4-FFF2-40B4-BE49-F238E27FC236}">
                    <a16:creationId xmlns:a16="http://schemas.microsoft.com/office/drawing/2014/main" id="{5920C364-6232-464A-AC78-747D3D3834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9679" y="5967838"/>
                <a:ext cx="2279342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09930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1" grpId="0"/>
      <p:bldP spid="4" grpId="0"/>
      <p:bldP spid="16" grpId="0"/>
      <p:bldP spid="5" grpId="0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66" grpId="0"/>
      <p:bldP spid="67" grpId="0"/>
      <p:bldP spid="68" grpId="0"/>
      <p:bldP spid="69" grpId="0"/>
      <p:bldP spid="70" grpId="0"/>
      <p:bldP spid="71" grpId="0"/>
      <p:bldP spid="72" grpId="0"/>
      <p:bldP spid="73" grpId="0"/>
      <p:bldP spid="7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Матрица Корреляции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13143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12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Матричное Разложение. Антон Долганов</a:t>
            </a:r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Прямая соединительная линия 11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77AC12DC-EB7E-40C9-8281-93E33643C92C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41235108-919F-4C1C-8B35-C339FE902923}"/>
                  </a:ext>
                </a:extLst>
              </p:cNvPr>
              <p:cNvSpPr/>
              <p:nvPr/>
            </p:nvSpPr>
            <p:spPr>
              <a:xfrm>
                <a:off x="866189" y="2852936"/>
                <a:ext cx="4554965" cy="9492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 dirty="0" smtClean="0">
                          <a:solidFill>
                            <a:schemeClr val="bg1"/>
                          </a:solidFill>
                          <a:latin typeface="Linux Libertine"/>
                        </a:rPr>
                        <m:t>Corr</m:t>
                      </m:r>
                      <m:r>
                        <m:rPr>
                          <m:nor/>
                        </m:rPr>
                        <a:rPr lang="en-US" sz="2400" dirty="0" smtClean="0">
                          <a:solidFill>
                            <a:schemeClr val="bg1"/>
                          </a:solidFill>
                          <a:latin typeface="Linux Libertine"/>
                        </a:rPr>
                        <m:t>(</m:t>
                      </m:r>
                      <m:r>
                        <m:rPr>
                          <m:nor/>
                        </m:rPr>
                        <a:rPr lang="en-US" sz="2400" b="1" i="0" dirty="0" smtClean="0">
                          <a:solidFill>
                            <a:schemeClr val="bg1"/>
                          </a:solidFill>
                          <a:latin typeface="Linux Libertine"/>
                        </a:rPr>
                        <m:t>x</m:t>
                      </m:r>
                      <m:r>
                        <m:rPr>
                          <m:nor/>
                        </m:rPr>
                        <a:rPr lang="en-US" sz="2400" b="1" dirty="0" smtClean="0">
                          <a:solidFill>
                            <a:schemeClr val="bg1"/>
                          </a:solidFill>
                          <a:latin typeface="Linux Libertine"/>
                        </a:rPr>
                        <m:t>,</m:t>
                      </m:r>
                      <m:r>
                        <m:rPr>
                          <m:nor/>
                        </m:rPr>
                        <a:rPr lang="en-US" sz="2400" b="1" i="0" dirty="0" smtClean="0">
                          <a:solidFill>
                            <a:schemeClr val="bg1"/>
                          </a:solidFill>
                          <a:latin typeface="Linux Libertine"/>
                        </a:rPr>
                        <m:t>y</m:t>
                      </m:r>
                      <m:r>
                        <m:rPr>
                          <m:nor/>
                        </m:rPr>
                        <a:rPr lang="en-US" sz="2400" dirty="0" smtClean="0">
                          <a:solidFill>
                            <a:schemeClr val="bg1"/>
                          </a:solidFill>
                          <a:latin typeface="Linux Libertine"/>
                        </a:rPr>
                        <m:t>)=</m:t>
                      </m:r>
                      <m:f>
                        <m:fPr>
                          <m:ctrlPr>
                            <a:rPr lang="en-US" sz="24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2400" dirty="0">
                              <a:solidFill>
                                <a:schemeClr val="bg1"/>
                              </a:solidFill>
                              <a:latin typeface="Linux Libertine"/>
                            </a:rPr>
                            <m:t>cov</m:t>
                          </m:r>
                          <m:r>
                            <m:rPr>
                              <m:nor/>
                            </m:rPr>
                            <a:rPr lang="en-US" sz="2400" dirty="0">
                              <a:solidFill>
                                <a:schemeClr val="bg1"/>
                              </a:solidFill>
                              <a:latin typeface="Linux Libertine"/>
                            </a:rPr>
                            <m:t>(</m:t>
                          </m:r>
                          <m:r>
                            <m:rPr>
                              <m:nor/>
                            </m:rPr>
                            <a:rPr lang="en-US" sz="2400" b="1" i="0" dirty="0" smtClean="0">
                              <a:solidFill>
                                <a:schemeClr val="bg1"/>
                              </a:solidFill>
                              <a:latin typeface="Linux Libertine"/>
                            </a:rPr>
                            <m:t>x</m:t>
                          </m:r>
                          <m:r>
                            <m:rPr>
                              <m:nor/>
                            </m:rPr>
                            <a:rPr lang="en-US" sz="2400" b="1" dirty="0">
                              <a:solidFill>
                                <a:schemeClr val="bg1"/>
                              </a:solidFill>
                              <a:latin typeface="Linux Libertine"/>
                            </a:rPr>
                            <m:t>,</m:t>
                          </m:r>
                          <m:r>
                            <m:rPr>
                              <m:nor/>
                            </m:rPr>
                            <a:rPr lang="en-US" sz="2400" b="1" i="0" dirty="0" smtClean="0">
                              <a:solidFill>
                                <a:schemeClr val="bg1"/>
                              </a:solidFill>
                              <a:latin typeface="Linux Libertine"/>
                            </a:rPr>
                            <m:t>y</m:t>
                          </m:r>
                          <m:r>
                            <m:rPr>
                              <m:nor/>
                            </m:rPr>
                            <a:rPr lang="en-US" sz="2400" dirty="0">
                              <a:solidFill>
                                <a:schemeClr val="bg1"/>
                              </a:solidFill>
                              <a:latin typeface="Linux Libertine"/>
                            </a:rPr>
                            <m:t>)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4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cov</m:t>
                              </m:r>
                              <m:d>
                                <m:dPr>
                                  <m:ctrlPr>
                                    <a:rPr lang="en-US" sz="24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1" i="0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  <m:r>
                                    <a:rPr lang="en-US" sz="2400" b="1" i="0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b="1" i="0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</m:d>
                              <m:r>
                                <a:rPr lang="en-US" sz="2400" b="0" i="0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m:rPr>
                                  <m:sty m:val="p"/>
                                </m:rPr>
                                <a:rPr lang="en-US" sz="2400" b="0" i="0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cov</m:t>
                              </m:r>
                              <m:r>
                                <a:rPr lang="en-US" sz="2400" b="0" i="0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b="1" i="0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𝐲</m:t>
                              </m:r>
                              <m:r>
                                <a:rPr lang="en-US" sz="2400" b="1" i="0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1" i="0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𝐲</m:t>
                              </m:r>
                              <m:r>
                                <a:rPr lang="en-US" sz="2400" b="0" i="0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ru-RU" sz="2400" dirty="0">
                  <a:solidFill>
                    <a:schemeClr val="bg1"/>
                  </a:solidFill>
                  <a:latin typeface="Linux Libertine"/>
                </a:endParaRPr>
              </a:p>
            </p:txBody>
          </p:sp>
        </mc:Choice>
        <mc:Fallback xmlns="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41235108-919F-4C1C-8B35-C339FE9029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189" y="2852936"/>
                <a:ext cx="4554965" cy="9492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Picture 3">
            <a:extLst>
              <a:ext uri="{FF2B5EF4-FFF2-40B4-BE49-F238E27FC236}">
                <a16:creationId xmlns:a16="http://schemas.microsoft.com/office/drawing/2014/main" id="{226D8E7F-D21E-4336-B4FE-2FFD74AB2D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874" b="90502" l="31613" r="7494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829" t="7539" r="24168" b="6744"/>
          <a:stretch/>
        </p:blipFill>
        <p:spPr bwMode="auto">
          <a:xfrm>
            <a:off x="7287219" y="1678477"/>
            <a:ext cx="4700204" cy="4796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2532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Ковариационная матрица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13143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13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Матричное Разложение. Антон Долганов</a:t>
            </a:r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Прямая соединительная линия 11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77AC12DC-EB7E-40C9-8281-93E33643C92C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D57C732F-C9EC-41C7-BEF2-52CD85924160}"/>
                  </a:ext>
                </a:extLst>
              </p:cNvPr>
              <p:cNvSpPr/>
              <p:nvPr/>
            </p:nvSpPr>
            <p:spPr>
              <a:xfrm>
                <a:off x="6489258" y="4761125"/>
                <a:ext cx="5398273" cy="7007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28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Sup>
                          <m:sSubSupPr>
                            <m:ctrlPr>
                              <a:rPr lang="en-US" sz="28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US" sz="28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  <m:r>
                              <a:rPr lang="en-US" sz="28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sz="28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𝑗</m:t>
                            </m:r>
                          </m:sub>
                          <m:sup/>
                        </m:sSubSup>
                        <m:r>
                          <a:rPr lang="en-US" sz="2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8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sz="28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μ</m:t>
                            </m:r>
                          </m:e>
                          <m:sub>
                            <m:r>
                              <a:rPr lang="en-US" sz="28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)(</m:t>
                        </m:r>
                        <m:sSubSup>
                          <m:sSubSupPr>
                            <m:ctrlPr>
                              <a:rPr lang="en-US" sz="28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US" sz="28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  <m:r>
                              <a:rPr lang="en-US" sz="28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sz="28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</m:sub>
                          <m:sup/>
                        </m:sSubSup>
                        <m:r>
                          <a:rPr lang="en-US" sz="2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8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sz="28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μ</m:t>
                            </m:r>
                          </m:e>
                          <m:sub>
                            <m:r>
                              <a:rPr lang="en-US" sz="28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ru-RU" sz="2800" dirty="0">
                    <a:solidFill>
                      <a:schemeClr val="bg1"/>
                    </a:solidFill>
                    <a:latin typeface="Linux Libertine"/>
                  </a:rPr>
                  <a:t> </a:t>
                </a:r>
                <a:endParaRPr lang="en-US" sz="2800" dirty="0">
                  <a:solidFill>
                    <a:schemeClr val="bg1"/>
                  </a:solidFill>
                  <a:latin typeface="Linux Libertine"/>
                </a:endParaRPr>
              </a:p>
            </p:txBody>
          </p:sp>
        </mc:Choice>
        <mc:Fallback xmlns="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D57C732F-C9EC-41C7-BEF2-52CD8592416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9258" y="4761125"/>
                <a:ext cx="5398273" cy="70070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9BFB186-7709-4C94-B318-F703D45194C1}"/>
                  </a:ext>
                </a:extLst>
              </p:cNvPr>
              <p:cNvSpPr txBox="1"/>
              <p:nvPr/>
            </p:nvSpPr>
            <p:spPr>
              <a:xfrm>
                <a:off x="-279843" y="1511021"/>
                <a:ext cx="12192000" cy="221470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Σ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ru-RU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5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sty m:val="p"/>
                                    <m:brk m:alnAt="7"/>
                                  </m:rPr>
                                  <a:rPr lang="en-US" sz="280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c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80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ov</m:t>
                                </m:r>
                                <m:d>
                                  <m:dPr>
                                    <m:ctrl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8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28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28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m:rPr>
                                        <m:brk m:alnAt="7"/>
                                      </m:r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sz="28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28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28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r>
                                  <m:rPr>
                                    <m:sty m:val="p"/>
                                    <m:brk m:alnAt="7"/>
                                  </m:rPr>
                                  <a:rPr lang="en-US" sz="280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c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80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ov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a:rPr lang="ru-RU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  <m:brk m:alnAt="7"/>
                                  </m:rPr>
                                  <a:rPr lang="en-US" sz="280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c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80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ov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  <m:brk m:alnAt="7"/>
                                  </m:rPr>
                                  <a:rPr lang="en-US" sz="280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c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80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ov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sty m:val="p"/>
                                    <m:brk m:alnAt="7"/>
                                  </m:rPr>
                                  <a:rPr lang="en-US" sz="280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c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80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ov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  <m:brk m:alnAt="7"/>
                                  </m:rPr>
                                  <a:rPr lang="en-US" sz="280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c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80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ov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/>
                              <m:e/>
                              <m:e>
                                <m:r>
                                  <m:rPr>
                                    <m:sty m:val="p"/>
                                    <m:brk m:alnAt="7"/>
                                  </m:rPr>
                                  <a:rPr lang="en-US" sz="280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c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80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ov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r>
                                  <a:rPr lang="ru-RU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/>
                              <m:e>
                                <m:r>
                                  <a:rPr lang="ru-RU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/>
                              <m:e>
                                <m:r>
                                  <a:rPr lang="ru-RU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sty m:val="p"/>
                                    <m:brk m:alnAt="7"/>
                                  </m:rPr>
                                  <a:rPr lang="en-US" sz="280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c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80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ov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/>
                              <m:e/>
                              <m:e>
                                <m:r>
                                  <m:rPr>
                                    <m:sty m:val="p"/>
                                    <m:brk m:alnAt="7"/>
                                  </m:rPr>
                                  <a:rPr lang="en-US" sz="280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c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80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ov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  <m:brk m:alnAt="7"/>
                                  </m:rPr>
                                  <a:rPr lang="en-US" sz="280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c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80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ov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sty m:val="p"/>
                                    <m:brk m:alnAt="7"/>
                                  </m:rPr>
                                  <a:rPr lang="en-US" sz="280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c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80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ov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  <m:brk m:alnAt="7"/>
                                  </m:rPr>
                                  <a:rPr lang="en-US" sz="280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c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80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ov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a:rPr lang="ru-RU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  <m:brk m:alnAt="7"/>
                                  </m:rPr>
                                  <a:rPr lang="en-US" sz="280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c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80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ov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  <m:brk m:alnAt="7"/>
                                  </m:rPr>
                                  <a:rPr lang="en-US" sz="280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c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80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ov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</m:m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ru-RU" sz="28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9BFB186-7709-4C94-B318-F703D45194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79843" y="1511021"/>
                <a:ext cx="12192000" cy="221470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5513354-ACA9-4CA7-AB5E-F021BE70BCD2}"/>
                  </a:ext>
                </a:extLst>
              </p:cNvPr>
              <p:cNvSpPr txBox="1"/>
              <p:nvPr/>
            </p:nvSpPr>
            <p:spPr>
              <a:xfrm>
                <a:off x="119336" y="3879772"/>
                <a:ext cx="6334472" cy="244130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Σ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ru-RU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5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ru-RU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l-GR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σ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  <m:e>
                                <m:sSub>
                                  <m:sSubPr>
                                    <m:ctrlPr>
                                      <a:rPr lang="ru-RU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l-GR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σ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ru-RU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ru-RU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l-GR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σ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ru-RU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l-GR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σ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ru-RU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l-GR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σ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1,</m:t>
                                    </m:r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Sup>
                                  <m:sSubSupPr>
                                    <m:ctrlPr>
                                      <a:rPr lang="ru-RU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l-GR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σ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  <m:e/>
                              <m:e/>
                              <m:e>
                                <m:sSub>
                                  <m:sSubPr>
                                    <m:ctrlPr>
                                      <a:rPr lang="ru-RU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l-GR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σ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ru-RU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/>
                              <m:e>
                                <m:r>
                                  <a:rPr lang="ru-RU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/>
                              <m:e>
                                <m:r>
                                  <a:rPr lang="ru-RU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ru-RU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l-GR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σ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1,</m:t>
                                    </m:r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</m:e>
                              <m:e/>
                              <m:e/>
                              <m:e>
                                <m:sSubSup>
                                  <m:sSubSupPr>
                                    <m:ctrlPr>
                                      <a:rPr lang="ru-RU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l-GR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σ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  <m:sup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  <m:e>
                                <m:sSub>
                                  <m:sSubPr>
                                    <m:ctrlPr>
                                      <a:rPr lang="ru-RU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l-GR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σ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1,</m:t>
                                    </m:r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ru-RU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l-GR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σ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1,</m:t>
                                    </m:r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ru-RU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l-GR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σ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ru-RU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ru-RU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l-GR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σ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−1,</m:t>
                                    </m:r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</m:e>
                              <m:e>
                                <m:sSubSup>
                                  <m:sSubSupPr>
                                    <m:ctrlPr>
                                      <a:rPr lang="ru-RU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l-GR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σ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  <m:sup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mr>
                          </m:m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ru-RU" sz="28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5513354-ACA9-4CA7-AB5E-F021BE70BC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336" y="3879772"/>
                <a:ext cx="6334472" cy="244130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54251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14" grpId="0"/>
      <p:bldP spid="2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Ковариационная матрица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13143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14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Матричное Разложение. Антон Долганов</a:t>
            </a:r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Прямая соединительная линия 11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77AC12DC-EB7E-40C9-8281-93E33643C92C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D57C732F-C9EC-41C7-BEF2-52CD85924160}"/>
                  </a:ext>
                </a:extLst>
              </p:cNvPr>
              <p:cNvSpPr/>
              <p:nvPr/>
            </p:nvSpPr>
            <p:spPr>
              <a:xfrm>
                <a:off x="4007768" y="1556792"/>
                <a:ext cx="2679259" cy="113306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3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Σ</m:t>
                      </m:r>
                      <m:r>
                        <a:rPr lang="en-US" sz="3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sSup>
                        <m:sSupPr>
                          <m:ctrlPr>
                            <a:rPr lang="en-US" sz="36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6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X</m:t>
                          </m:r>
                        </m:e>
                        <m:sup>
                          <m:r>
                            <a:rPr lang="en-US" sz="36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p>
                      <m:sSup>
                        <m:sSupPr>
                          <m:ctrlPr>
                            <a:rPr lang="en-US" sz="36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6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X</m:t>
                          </m:r>
                        </m:e>
                        <m:sup>
                          <m:r>
                            <a:rPr lang="en-US" sz="36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  <m:r>
                            <a:rPr lang="en-US" sz="36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3600" dirty="0">
                  <a:solidFill>
                    <a:schemeClr val="bg1"/>
                  </a:solidFill>
                  <a:latin typeface="Linux Libertine"/>
                </a:endParaRPr>
              </a:p>
            </p:txBody>
          </p:sp>
        </mc:Choice>
        <mc:Fallback xmlns="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D57C732F-C9EC-41C7-BEF2-52CD8592416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7768" y="1556792"/>
                <a:ext cx="2679259" cy="113306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E2DDA585-C8D7-47A5-B47B-5115D0FFCD33}"/>
                  </a:ext>
                </a:extLst>
              </p:cNvPr>
              <p:cNvSpPr/>
              <p:nvPr/>
            </p:nvSpPr>
            <p:spPr>
              <a:xfrm>
                <a:off x="8638919" y="2938275"/>
                <a:ext cx="1957780" cy="5579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E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E2DDA585-C8D7-47A5-B47B-5115D0FFCD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8919" y="2938275"/>
                <a:ext cx="1957780" cy="5579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2859C2C7-FC45-400D-B241-BD5BCB52CB48}"/>
                  </a:ext>
                </a:extLst>
              </p:cNvPr>
              <p:cNvSpPr/>
              <p:nvPr/>
            </p:nvSpPr>
            <p:spPr>
              <a:xfrm>
                <a:off x="1250734" y="4898642"/>
                <a:ext cx="2973058" cy="104708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X</m:t>
                          </m:r>
                        </m:e>
                        <m:sup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p>
                      <m:r>
                        <m:rPr>
                          <m:nor/>
                        </m:rPr>
                        <a:rPr lang="en-US" sz="2800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μ</m:t>
                              </m:r>
                            </m:e>
                            <m:sub>
                              <m: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num>
                        <m:den>
                          <m:sSub>
                            <m:sSubPr>
                              <m:ctrlP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  <a:latin typeface="Linux Libertine"/>
                </a:endParaRPr>
              </a:p>
            </p:txBody>
          </p:sp>
        </mc:Choice>
        <mc:Fallback xmlns="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2859C2C7-FC45-400D-B241-BD5BCB52CB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0734" y="4898642"/>
                <a:ext cx="2973058" cy="104708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603F5C61-0432-4BDF-A6DD-C71F3961370D}"/>
                  </a:ext>
                </a:extLst>
              </p:cNvPr>
              <p:cNvSpPr/>
              <p:nvPr/>
            </p:nvSpPr>
            <p:spPr>
              <a:xfrm>
                <a:off x="2495600" y="4005064"/>
                <a:ext cx="6670352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cov</m:t>
                    </m:r>
                    <m:r>
                      <a:rPr lang="en-US" sz="32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sz="32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𝐲</m:t>
                    </m:r>
                    <m:r>
                      <a:rPr lang="en-US" sz="32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32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32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E</m:t>
                    </m:r>
                    <m:r>
                      <a:rPr lang="en-US" sz="3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[</m:t>
                    </m:r>
                    <m:d>
                      <m:dPr>
                        <m:ctrlP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sz="32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E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3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</m:e>
                    </m:d>
                    <m:d>
                      <m:dPr>
                        <m:ctrlP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sz="32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E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3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d>
                      </m:e>
                    </m:d>
                    <m:r>
                      <a:rPr lang="en-US" sz="3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ru-RU" sz="3200" dirty="0">
                    <a:solidFill>
                      <a:schemeClr val="bg1"/>
                    </a:solidFill>
                    <a:latin typeface="Linux Libertine"/>
                  </a:rPr>
                  <a:t> </a:t>
                </a:r>
                <a:endParaRPr lang="en-US" sz="3200" dirty="0">
                  <a:solidFill>
                    <a:schemeClr val="bg1"/>
                  </a:solidFill>
                  <a:latin typeface="Linux Libertine"/>
                </a:endParaRPr>
              </a:p>
            </p:txBody>
          </p:sp>
        </mc:Choice>
        <mc:Fallback xmlns="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603F5C61-0432-4BDF-A6DD-C71F396137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5600" y="4005064"/>
                <a:ext cx="6670352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1BED0A32-FB5B-4E73-A910-F9EDB3427910}"/>
                  </a:ext>
                </a:extLst>
              </p:cNvPr>
              <p:cNvSpPr/>
              <p:nvPr/>
            </p:nvSpPr>
            <p:spPr>
              <a:xfrm>
                <a:off x="1295839" y="2585490"/>
                <a:ext cx="3594446" cy="12685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𝑘𝑗</m:t>
                              </m:r>
                            </m:sub>
                          </m:s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r>
                            <a:rPr lang="en-US" sz="2800" i="1" baseline="300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𝑇</m:t>
                          </m:r>
                        </m:e>
                      </m:nary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1BED0A32-FB5B-4E73-A910-F9EDB34279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5839" y="2585490"/>
                <a:ext cx="3594446" cy="126855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19237D14-86F9-484C-A7CE-3E18835D474F}"/>
                  </a:ext>
                </a:extLst>
              </p:cNvPr>
              <p:cNvSpPr/>
              <p:nvPr/>
            </p:nvSpPr>
            <p:spPr>
              <a:xfrm>
                <a:off x="5480621" y="2582954"/>
                <a:ext cx="2588786" cy="12685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𝑗𝑘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19237D14-86F9-484C-A7CE-3E18835D47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0621" y="2582954"/>
                <a:ext cx="2588786" cy="126855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6A638CB8-008D-4A23-A416-33993ED35AB4}"/>
                  </a:ext>
                </a:extLst>
              </p:cNvPr>
              <p:cNvSpPr/>
              <p:nvPr/>
            </p:nvSpPr>
            <p:spPr>
              <a:xfrm>
                <a:off x="4710743" y="4992411"/>
                <a:ext cx="2207079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6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36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en-US" sz="3600" dirty="0">
                                  <a:solidFill>
                                    <a:schemeClr val="bg1"/>
                                  </a:solidFill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X</m:t>
                              </m:r>
                            </m:e>
                            <m:sup>
                              <m:r>
                                <a:rPr lang="en-US" sz="36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ru-RU" sz="3600" dirty="0"/>
              </a:p>
            </p:txBody>
          </p:sp>
        </mc:Choice>
        <mc:Fallback xmlns="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6A638CB8-008D-4A23-A416-33993ED35A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0743" y="4992411"/>
                <a:ext cx="2207079" cy="64633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2994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15" grpId="0"/>
      <p:bldP spid="18" grpId="0"/>
      <p:bldP spid="19" grpId="0"/>
      <p:bldP spid="21" grpId="0"/>
      <p:bldP spid="22" grpId="0"/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Прямая со стрелкой 25">
            <a:extLst>
              <a:ext uri="{FF2B5EF4-FFF2-40B4-BE49-F238E27FC236}">
                <a16:creationId xmlns:a16="http://schemas.microsoft.com/office/drawing/2014/main" id="{1FBCC84D-27D2-41CE-A88C-7A6E6FA3290C}"/>
              </a:ext>
            </a:extLst>
          </p:cNvPr>
          <p:cNvCxnSpPr>
            <a:cxnSpLocks/>
          </p:cNvCxnSpPr>
          <p:nvPr/>
        </p:nvCxnSpPr>
        <p:spPr>
          <a:xfrm flipV="1">
            <a:off x="7679556" y="3112983"/>
            <a:ext cx="0" cy="108000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 стрелкой 24">
            <a:extLst>
              <a:ext uri="{FF2B5EF4-FFF2-40B4-BE49-F238E27FC236}">
                <a16:creationId xmlns:a16="http://schemas.microsoft.com/office/drawing/2014/main" id="{D094CBE7-152C-4DB2-AAE4-DA031987D278}"/>
              </a:ext>
            </a:extLst>
          </p:cNvPr>
          <p:cNvCxnSpPr>
            <a:cxnSpLocks/>
          </p:cNvCxnSpPr>
          <p:nvPr/>
        </p:nvCxnSpPr>
        <p:spPr>
          <a:xfrm>
            <a:off x="7681745" y="4192983"/>
            <a:ext cx="720000" cy="0"/>
          </a:xfrm>
          <a:prstGeom prst="straightConnector1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71465" y="873070"/>
            <a:ext cx="9289029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Матрица и Линейное Преобразование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13143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15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Матричное Разложение. Антон Долганов</a:t>
            </a:r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Прямая соединительная линия 11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77AC12DC-EB7E-40C9-8281-93E33643C92C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F3D4096-21F3-4622-AA10-1D79829D26DF}"/>
                  </a:ext>
                </a:extLst>
              </p:cNvPr>
              <p:cNvSpPr txBox="1"/>
              <p:nvPr/>
            </p:nvSpPr>
            <p:spPr>
              <a:xfrm>
                <a:off x="1601484" y="2041485"/>
                <a:ext cx="2592288" cy="92377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3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36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36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sz="36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36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36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sz="36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F3D4096-21F3-4622-AA10-1D79829D26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1484" y="2041485"/>
                <a:ext cx="2592288" cy="92377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Прямая со стрелкой 16">
            <a:extLst>
              <a:ext uri="{FF2B5EF4-FFF2-40B4-BE49-F238E27FC236}">
                <a16:creationId xmlns:a16="http://schemas.microsoft.com/office/drawing/2014/main" id="{8A4671D5-7A85-4046-A313-2384A5FF14C3}"/>
              </a:ext>
            </a:extLst>
          </p:cNvPr>
          <p:cNvCxnSpPr>
            <a:cxnSpLocks/>
          </p:cNvCxnSpPr>
          <p:nvPr/>
        </p:nvCxnSpPr>
        <p:spPr>
          <a:xfrm flipV="1">
            <a:off x="7680176" y="2464791"/>
            <a:ext cx="0" cy="2592288"/>
          </a:xfrm>
          <a:prstGeom prst="straightConnector1">
            <a:avLst/>
          </a:prstGeom>
          <a:ln w="31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 стрелкой 19">
            <a:extLst>
              <a:ext uri="{FF2B5EF4-FFF2-40B4-BE49-F238E27FC236}">
                <a16:creationId xmlns:a16="http://schemas.microsoft.com/office/drawing/2014/main" id="{693B3F7B-6C52-4EA7-AF57-22E32936EB6E}"/>
              </a:ext>
            </a:extLst>
          </p:cNvPr>
          <p:cNvCxnSpPr>
            <a:cxnSpLocks/>
          </p:cNvCxnSpPr>
          <p:nvPr/>
        </p:nvCxnSpPr>
        <p:spPr>
          <a:xfrm>
            <a:off x="6463756" y="4192983"/>
            <a:ext cx="3528392" cy="0"/>
          </a:xfrm>
          <a:prstGeom prst="straightConnector1">
            <a:avLst/>
          </a:prstGeom>
          <a:ln w="31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 стрелкой 22">
            <a:extLst>
              <a:ext uri="{FF2B5EF4-FFF2-40B4-BE49-F238E27FC236}">
                <a16:creationId xmlns:a16="http://schemas.microsoft.com/office/drawing/2014/main" id="{549CCEB7-793C-4CE4-9848-5D8A59F094D5}"/>
              </a:ext>
            </a:extLst>
          </p:cNvPr>
          <p:cNvCxnSpPr>
            <a:cxnSpLocks/>
          </p:cNvCxnSpPr>
          <p:nvPr/>
        </p:nvCxnSpPr>
        <p:spPr>
          <a:xfrm flipV="1">
            <a:off x="7679556" y="3832983"/>
            <a:ext cx="0" cy="360000"/>
          </a:xfrm>
          <a:prstGeom prst="straightConnector1">
            <a:avLst/>
          </a:prstGeom>
          <a:ln w="28575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 стрелкой 23">
            <a:extLst>
              <a:ext uri="{FF2B5EF4-FFF2-40B4-BE49-F238E27FC236}">
                <a16:creationId xmlns:a16="http://schemas.microsoft.com/office/drawing/2014/main" id="{349A2252-B01E-434E-8EB8-E803B7832064}"/>
              </a:ext>
            </a:extLst>
          </p:cNvPr>
          <p:cNvCxnSpPr>
            <a:cxnSpLocks/>
          </p:cNvCxnSpPr>
          <p:nvPr/>
        </p:nvCxnSpPr>
        <p:spPr>
          <a:xfrm>
            <a:off x="7680176" y="4215728"/>
            <a:ext cx="360000" cy="0"/>
          </a:xfrm>
          <a:prstGeom prst="straightConnector1">
            <a:avLst/>
          </a:prstGeom>
          <a:ln w="28575">
            <a:solidFill>
              <a:srgbClr val="00B05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7AA8E9F-55F5-4809-9509-E9C6F01E033E}"/>
                  </a:ext>
                </a:extLst>
              </p:cNvPr>
              <p:cNvSpPr txBox="1"/>
              <p:nvPr/>
            </p:nvSpPr>
            <p:spPr>
              <a:xfrm>
                <a:off x="1631504" y="3292529"/>
                <a:ext cx="2592288" cy="92377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3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36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36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sz="36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36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36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sz="36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7AA8E9F-55F5-4809-9509-E9C6F01E0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1504" y="3292529"/>
                <a:ext cx="2592288" cy="92377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Прямая со стрелкой 29">
            <a:extLst>
              <a:ext uri="{FF2B5EF4-FFF2-40B4-BE49-F238E27FC236}">
                <a16:creationId xmlns:a16="http://schemas.microsoft.com/office/drawing/2014/main" id="{B60F7E84-618E-4836-A2C8-7891FF091F65}"/>
              </a:ext>
            </a:extLst>
          </p:cNvPr>
          <p:cNvCxnSpPr>
            <a:cxnSpLocks/>
          </p:cNvCxnSpPr>
          <p:nvPr/>
        </p:nvCxnSpPr>
        <p:spPr>
          <a:xfrm flipV="1">
            <a:off x="7679556" y="3832983"/>
            <a:ext cx="722189" cy="342343"/>
          </a:xfrm>
          <a:prstGeom prst="straightConnector1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01551CC-CFCE-438D-9062-20FEAA02CE54}"/>
                  </a:ext>
                </a:extLst>
              </p:cNvPr>
              <p:cNvSpPr txBox="1"/>
              <p:nvPr/>
            </p:nvSpPr>
            <p:spPr>
              <a:xfrm>
                <a:off x="1631504" y="4331519"/>
                <a:ext cx="2592288" cy="92377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3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36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36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sz="36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36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36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sz="36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01551CC-CFCE-438D-9062-20FEAA02CE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1504" y="4331519"/>
                <a:ext cx="2592288" cy="92377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Прямая со стрелкой 34">
            <a:extLst>
              <a:ext uri="{FF2B5EF4-FFF2-40B4-BE49-F238E27FC236}">
                <a16:creationId xmlns:a16="http://schemas.microsoft.com/office/drawing/2014/main" id="{E66D701B-5675-4663-A360-7448CE24E13F}"/>
              </a:ext>
            </a:extLst>
          </p:cNvPr>
          <p:cNvCxnSpPr>
            <a:cxnSpLocks/>
          </p:cNvCxnSpPr>
          <p:nvPr/>
        </p:nvCxnSpPr>
        <p:spPr>
          <a:xfrm flipV="1">
            <a:off x="7687892" y="3112983"/>
            <a:ext cx="713853" cy="1102746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Прямоугольник 37">
            <a:extLst>
              <a:ext uri="{FF2B5EF4-FFF2-40B4-BE49-F238E27FC236}">
                <a16:creationId xmlns:a16="http://schemas.microsoft.com/office/drawing/2014/main" id="{8E5D07A3-AA18-4EE7-8F33-2E383575F3E1}"/>
              </a:ext>
            </a:extLst>
          </p:cNvPr>
          <p:cNvSpPr/>
          <p:nvPr/>
        </p:nvSpPr>
        <p:spPr>
          <a:xfrm>
            <a:off x="171355" y="5903518"/>
            <a:ext cx="1167970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</a:rPr>
              <a:t>https://www.youtube.com/watch?v=kYB8IZa5AuE&amp;ab_channel=3Blue1Brown</a:t>
            </a:r>
          </a:p>
        </p:txBody>
      </p:sp>
    </p:spTree>
    <p:extLst>
      <p:ext uri="{BB962C8B-B14F-4D97-AF65-F5344CB8AC3E}">
        <p14:creationId xmlns:p14="http://schemas.microsoft.com/office/powerpoint/2010/main" val="1357491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6" grpId="0"/>
      <p:bldP spid="29" grpId="0"/>
      <p:bldP spid="3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Прямая со стрелкой 27">
            <a:extLst>
              <a:ext uri="{FF2B5EF4-FFF2-40B4-BE49-F238E27FC236}">
                <a16:creationId xmlns:a16="http://schemas.microsoft.com/office/drawing/2014/main" id="{74B5240E-78B9-4DF1-8B04-F0CAF04C4B58}"/>
              </a:ext>
            </a:extLst>
          </p:cNvPr>
          <p:cNvCxnSpPr>
            <a:cxnSpLocks/>
          </p:cNvCxnSpPr>
          <p:nvPr/>
        </p:nvCxnSpPr>
        <p:spPr>
          <a:xfrm>
            <a:off x="7527610" y="3634797"/>
            <a:ext cx="548610" cy="455864"/>
          </a:xfrm>
          <a:prstGeom prst="straightConnector1">
            <a:avLst/>
          </a:prstGeom>
          <a:ln w="28575">
            <a:solidFill>
              <a:srgbClr val="FFC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Прямая со стрелкой 25">
            <a:extLst>
              <a:ext uri="{FF2B5EF4-FFF2-40B4-BE49-F238E27FC236}">
                <a16:creationId xmlns:a16="http://schemas.microsoft.com/office/drawing/2014/main" id="{1FBCC84D-27D2-41CE-A88C-7A6E6FA3290C}"/>
              </a:ext>
            </a:extLst>
          </p:cNvPr>
          <p:cNvCxnSpPr>
            <a:cxnSpLocks/>
          </p:cNvCxnSpPr>
          <p:nvPr/>
        </p:nvCxnSpPr>
        <p:spPr>
          <a:xfrm flipV="1">
            <a:off x="7527824" y="2547005"/>
            <a:ext cx="0" cy="108000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83433" y="873070"/>
            <a:ext cx="10573105" cy="827739"/>
          </a:xfrm>
        </p:spPr>
        <p:txBody>
          <a:bodyPr>
            <a:normAutofit fontScale="90000"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Собственные векторы и собственные значения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13143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16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Матричное Разложение. Антон Долганов</a:t>
            </a:r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Прямая соединительная линия 11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77AC12DC-EB7E-40C9-8281-93E33643C92C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cxnSp>
        <p:nvCxnSpPr>
          <p:cNvPr id="17" name="Прямая со стрелкой 16">
            <a:extLst>
              <a:ext uri="{FF2B5EF4-FFF2-40B4-BE49-F238E27FC236}">
                <a16:creationId xmlns:a16="http://schemas.microsoft.com/office/drawing/2014/main" id="{8A4671D5-7A85-4046-A313-2384A5FF14C3}"/>
              </a:ext>
            </a:extLst>
          </p:cNvPr>
          <p:cNvCxnSpPr>
            <a:cxnSpLocks/>
          </p:cNvCxnSpPr>
          <p:nvPr/>
        </p:nvCxnSpPr>
        <p:spPr>
          <a:xfrm flipV="1">
            <a:off x="7528444" y="1898813"/>
            <a:ext cx="0" cy="2592288"/>
          </a:xfrm>
          <a:prstGeom prst="straightConnector1">
            <a:avLst/>
          </a:prstGeom>
          <a:ln w="31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 стрелкой 19">
            <a:extLst>
              <a:ext uri="{FF2B5EF4-FFF2-40B4-BE49-F238E27FC236}">
                <a16:creationId xmlns:a16="http://schemas.microsoft.com/office/drawing/2014/main" id="{693B3F7B-6C52-4EA7-AF57-22E32936EB6E}"/>
              </a:ext>
            </a:extLst>
          </p:cNvPr>
          <p:cNvCxnSpPr>
            <a:cxnSpLocks/>
          </p:cNvCxnSpPr>
          <p:nvPr/>
        </p:nvCxnSpPr>
        <p:spPr>
          <a:xfrm>
            <a:off x="6312024" y="3627005"/>
            <a:ext cx="3528392" cy="0"/>
          </a:xfrm>
          <a:prstGeom prst="straightConnector1">
            <a:avLst/>
          </a:prstGeom>
          <a:ln w="31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 стрелкой 22">
            <a:extLst>
              <a:ext uri="{FF2B5EF4-FFF2-40B4-BE49-F238E27FC236}">
                <a16:creationId xmlns:a16="http://schemas.microsoft.com/office/drawing/2014/main" id="{549CCEB7-793C-4CE4-9848-5D8A59F094D5}"/>
              </a:ext>
            </a:extLst>
          </p:cNvPr>
          <p:cNvCxnSpPr>
            <a:cxnSpLocks/>
          </p:cNvCxnSpPr>
          <p:nvPr/>
        </p:nvCxnSpPr>
        <p:spPr>
          <a:xfrm flipV="1">
            <a:off x="7527824" y="3267005"/>
            <a:ext cx="0" cy="360000"/>
          </a:xfrm>
          <a:prstGeom prst="straightConnector1">
            <a:avLst/>
          </a:prstGeom>
          <a:ln w="28575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 стрелкой 23">
            <a:extLst>
              <a:ext uri="{FF2B5EF4-FFF2-40B4-BE49-F238E27FC236}">
                <a16:creationId xmlns:a16="http://schemas.microsoft.com/office/drawing/2014/main" id="{349A2252-B01E-434E-8EB8-E803B7832064}"/>
              </a:ext>
            </a:extLst>
          </p:cNvPr>
          <p:cNvCxnSpPr>
            <a:cxnSpLocks/>
          </p:cNvCxnSpPr>
          <p:nvPr/>
        </p:nvCxnSpPr>
        <p:spPr>
          <a:xfrm>
            <a:off x="7528444" y="3649750"/>
            <a:ext cx="360000" cy="0"/>
          </a:xfrm>
          <a:prstGeom prst="straightConnector1">
            <a:avLst/>
          </a:prstGeom>
          <a:ln w="28575">
            <a:solidFill>
              <a:srgbClr val="00B05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7AA8E9F-55F5-4809-9509-E9C6F01E033E}"/>
                  </a:ext>
                </a:extLst>
              </p:cNvPr>
              <p:cNvSpPr txBox="1"/>
              <p:nvPr/>
            </p:nvSpPr>
            <p:spPr>
              <a:xfrm>
                <a:off x="869223" y="1887712"/>
                <a:ext cx="2592288" cy="92377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3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36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36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sz="36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36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36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sz="36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7AA8E9F-55F5-4809-9509-E9C6F01E0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223" y="1887712"/>
                <a:ext cx="2592288" cy="92377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Прямая со стрелкой 29">
            <a:extLst>
              <a:ext uri="{FF2B5EF4-FFF2-40B4-BE49-F238E27FC236}">
                <a16:creationId xmlns:a16="http://schemas.microsoft.com/office/drawing/2014/main" id="{B60F7E84-618E-4836-A2C8-7891FF091F65}"/>
              </a:ext>
            </a:extLst>
          </p:cNvPr>
          <p:cNvCxnSpPr>
            <a:cxnSpLocks/>
          </p:cNvCxnSpPr>
          <p:nvPr/>
        </p:nvCxnSpPr>
        <p:spPr>
          <a:xfrm flipV="1">
            <a:off x="7527824" y="3267005"/>
            <a:ext cx="722189" cy="342343"/>
          </a:xfrm>
          <a:prstGeom prst="straightConnector1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197A51E7-012B-48D1-99C1-4301FAC3DAA8}"/>
              </a:ext>
            </a:extLst>
          </p:cNvPr>
          <p:cNvSpPr/>
          <p:nvPr/>
        </p:nvSpPr>
        <p:spPr>
          <a:xfrm>
            <a:off x="119336" y="5897344"/>
            <a:ext cx="1238537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</a:rPr>
              <a:t>https://www.youtube.com/watch?v=PFDu9oVAE-g&amp;ab_channel=3Blue1Brown</a:t>
            </a:r>
          </a:p>
        </p:txBody>
      </p:sp>
      <p:cxnSp>
        <p:nvCxnSpPr>
          <p:cNvPr id="21" name="Прямая со стрелкой 20">
            <a:extLst>
              <a:ext uri="{FF2B5EF4-FFF2-40B4-BE49-F238E27FC236}">
                <a16:creationId xmlns:a16="http://schemas.microsoft.com/office/drawing/2014/main" id="{573071C0-64C4-4D8F-9A90-D41ADBEFD741}"/>
              </a:ext>
            </a:extLst>
          </p:cNvPr>
          <p:cNvCxnSpPr>
            <a:cxnSpLocks/>
          </p:cNvCxnSpPr>
          <p:nvPr/>
        </p:nvCxnSpPr>
        <p:spPr>
          <a:xfrm>
            <a:off x="6600056" y="2851047"/>
            <a:ext cx="2088232" cy="1730081"/>
          </a:xfrm>
          <a:prstGeom prst="straightConnector1">
            <a:avLst/>
          </a:prstGeom>
          <a:ln w="3175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 стрелкой 26">
            <a:extLst>
              <a:ext uri="{FF2B5EF4-FFF2-40B4-BE49-F238E27FC236}">
                <a16:creationId xmlns:a16="http://schemas.microsoft.com/office/drawing/2014/main" id="{F5F34534-48D7-482A-9A2E-24DCDFABB318}"/>
              </a:ext>
            </a:extLst>
          </p:cNvPr>
          <p:cNvCxnSpPr>
            <a:cxnSpLocks/>
          </p:cNvCxnSpPr>
          <p:nvPr/>
        </p:nvCxnSpPr>
        <p:spPr>
          <a:xfrm>
            <a:off x="7527824" y="3649750"/>
            <a:ext cx="274091" cy="212979"/>
          </a:xfrm>
          <a:prstGeom prst="straightConnector1">
            <a:avLst/>
          </a:prstGeom>
          <a:ln w="28575">
            <a:solidFill>
              <a:srgbClr val="FFFF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Прямоугольник 30">
                <a:extLst>
                  <a:ext uri="{FF2B5EF4-FFF2-40B4-BE49-F238E27FC236}">
                    <a16:creationId xmlns:a16="http://schemas.microsoft.com/office/drawing/2014/main" id="{F716DBDD-C416-414C-93E3-C04B559AC247}"/>
                  </a:ext>
                </a:extLst>
              </p:cNvPr>
              <p:cNvSpPr/>
              <p:nvPr/>
            </p:nvSpPr>
            <p:spPr>
              <a:xfrm>
                <a:off x="889821" y="3050022"/>
                <a:ext cx="1760034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acc>
                        <m:accPr>
                          <m:chr m:val="⃗"/>
                          <m:ctrlPr>
                            <a:rPr lang="el-GR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l-GR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ν</m:t>
                          </m:r>
                        </m:e>
                      </m:acc>
                      <m:r>
                        <a:rPr lang="ru-RU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>
                        <m:rPr>
                          <m:sty m:val="p"/>
                        </m:rPr>
                        <a:rPr lang="el-GR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λ</m:t>
                      </m:r>
                      <m:acc>
                        <m:accPr>
                          <m:chr m:val="⃗"/>
                          <m:ctrlPr>
                            <a:rPr lang="el-GR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l-GR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ν</m:t>
                          </m:r>
                        </m:e>
                      </m:acc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31" name="Прямоугольник 30">
                <a:extLst>
                  <a:ext uri="{FF2B5EF4-FFF2-40B4-BE49-F238E27FC236}">
                    <a16:creationId xmlns:a16="http://schemas.microsoft.com/office/drawing/2014/main" id="{F716DBDD-C416-414C-93E3-C04B559AC2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821" y="3050022"/>
                <a:ext cx="1760034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548B6936-62AE-419B-87EB-72C0EC7FD2DE}"/>
                  </a:ext>
                </a:extLst>
              </p:cNvPr>
              <p:cNvSpPr/>
              <p:nvPr/>
            </p:nvSpPr>
            <p:spPr>
              <a:xfrm>
                <a:off x="0" y="4410755"/>
                <a:ext cx="7453387" cy="57342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ru-RU" sz="3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l-GR" sz="3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ru-RU" sz="2800" dirty="0"/>
                  <a:t> </a:t>
                </a:r>
                <a:r>
                  <a:rPr lang="ru-RU" sz="28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Собственные значения (</a:t>
                </a:r>
                <a:r>
                  <a:rPr lang="en-US" sz="28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Eigenvalues</a:t>
                </a:r>
                <a:r>
                  <a:rPr lang="ru-RU" sz="28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)</a:t>
                </a:r>
                <a:endParaRPr lang="ru-RU" sz="2800" dirty="0"/>
              </a:p>
            </p:txBody>
          </p:sp>
        </mc:Choice>
        <mc:Fallback xmlns="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548B6936-62AE-419B-87EB-72C0EC7FD2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410755"/>
                <a:ext cx="7453387" cy="573427"/>
              </a:xfrm>
              <a:prstGeom prst="rect">
                <a:avLst/>
              </a:prstGeom>
              <a:blipFill>
                <a:blip r:embed="rId6"/>
                <a:stretch>
                  <a:fillRect t="-6383" r="-327" b="-2553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6C315FCB-3AE6-43BB-910A-110713D9F3D1}"/>
                  </a:ext>
                </a:extLst>
              </p:cNvPr>
              <p:cNvSpPr/>
              <p:nvPr/>
            </p:nvSpPr>
            <p:spPr>
              <a:xfrm>
                <a:off x="52761" y="3822021"/>
                <a:ext cx="7389908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l-GR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l-GR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ν</m:t>
                        </m:r>
                      </m:e>
                    </m:acc>
                  </m:oMath>
                </a14:m>
                <a:r>
                  <a:rPr lang="en-US" sz="3200" b="1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</a:t>
                </a:r>
                <a:r>
                  <a:rPr lang="ru-RU" sz="28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Собственные векторы (</a:t>
                </a:r>
                <a:r>
                  <a:rPr lang="en-US" sz="28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Eigenvectors</a:t>
                </a:r>
                <a:r>
                  <a:rPr lang="ru-RU" sz="28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)</a:t>
                </a:r>
                <a:endParaRPr lang="ru-RU" sz="3200" dirty="0"/>
              </a:p>
            </p:txBody>
          </p:sp>
        </mc:Choice>
        <mc:Fallback xmlns="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6C315FCB-3AE6-43BB-910A-110713D9F3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61" y="3822021"/>
                <a:ext cx="7389908" cy="584775"/>
              </a:xfrm>
              <a:prstGeom prst="rect">
                <a:avLst/>
              </a:prstGeom>
              <a:blipFill>
                <a:blip r:embed="rId7"/>
                <a:stretch>
                  <a:fillRect t="-4167" r="-330" b="-25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56629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9" grpId="0"/>
      <p:bldP spid="31" grpId="0"/>
      <p:bldP spid="18" grpId="0"/>
      <p:bldP spid="2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Определитель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13143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17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Матричное Разложение. Антон Долганов</a:t>
            </a:r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Прямая соединительная линия 11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77AC12DC-EB7E-40C9-8281-93E33643C92C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197A51E7-012B-48D1-99C1-4301FAC3DAA8}"/>
              </a:ext>
            </a:extLst>
          </p:cNvPr>
          <p:cNvSpPr/>
          <p:nvPr/>
        </p:nvSpPr>
        <p:spPr>
          <a:xfrm>
            <a:off x="119336" y="6143496"/>
            <a:ext cx="1238537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800" dirty="0">
                <a:solidFill>
                  <a:schemeClr val="bg1"/>
                </a:solidFill>
              </a:rPr>
              <a:t>https://www.youtube.com/watch?v=Ip3X9LOh2dk&amp;ab_channel=3Blue1Brown</a:t>
            </a:r>
            <a:endParaRPr lang="ru-RU" sz="2800" dirty="0">
              <a:solidFill>
                <a:schemeClr val="bg1"/>
              </a:solidFill>
            </a:endParaRPr>
          </a:p>
        </p:txBody>
      </p:sp>
      <p:cxnSp>
        <p:nvCxnSpPr>
          <p:cNvPr id="33" name="Прямая со стрелкой 32">
            <a:extLst>
              <a:ext uri="{FF2B5EF4-FFF2-40B4-BE49-F238E27FC236}">
                <a16:creationId xmlns:a16="http://schemas.microsoft.com/office/drawing/2014/main" id="{283A5234-9E8F-4921-A72D-51B9995CBC88}"/>
              </a:ext>
            </a:extLst>
          </p:cNvPr>
          <p:cNvCxnSpPr>
            <a:cxnSpLocks/>
          </p:cNvCxnSpPr>
          <p:nvPr/>
        </p:nvCxnSpPr>
        <p:spPr>
          <a:xfrm flipV="1">
            <a:off x="8310809" y="962319"/>
            <a:ext cx="0" cy="2592288"/>
          </a:xfrm>
          <a:prstGeom prst="straightConnector1">
            <a:avLst/>
          </a:prstGeom>
          <a:ln w="31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Прямая со стрелкой 33">
            <a:extLst>
              <a:ext uri="{FF2B5EF4-FFF2-40B4-BE49-F238E27FC236}">
                <a16:creationId xmlns:a16="http://schemas.microsoft.com/office/drawing/2014/main" id="{F4D96641-ABAD-4347-935B-160E1A491619}"/>
              </a:ext>
            </a:extLst>
          </p:cNvPr>
          <p:cNvCxnSpPr>
            <a:cxnSpLocks/>
          </p:cNvCxnSpPr>
          <p:nvPr/>
        </p:nvCxnSpPr>
        <p:spPr>
          <a:xfrm>
            <a:off x="7094389" y="2690511"/>
            <a:ext cx="3528392" cy="0"/>
          </a:xfrm>
          <a:prstGeom prst="straightConnector1">
            <a:avLst/>
          </a:prstGeom>
          <a:ln w="31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Прямая со стрелкой 34">
            <a:extLst>
              <a:ext uri="{FF2B5EF4-FFF2-40B4-BE49-F238E27FC236}">
                <a16:creationId xmlns:a16="http://schemas.microsoft.com/office/drawing/2014/main" id="{87810A91-630B-4852-8ADD-EA55B7808A27}"/>
              </a:ext>
            </a:extLst>
          </p:cNvPr>
          <p:cNvCxnSpPr>
            <a:cxnSpLocks/>
          </p:cNvCxnSpPr>
          <p:nvPr/>
        </p:nvCxnSpPr>
        <p:spPr>
          <a:xfrm flipV="1">
            <a:off x="8310189" y="2330511"/>
            <a:ext cx="0" cy="360000"/>
          </a:xfrm>
          <a:prstGeom prst="straightConnector1">
            <a:avLst/>
          </a:prstGeom>
          <a:ln w="28575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Прямая со стрелкой 35">
            <a:extLst>
              <a:ext uri="{FF2B5EF4-FFF2-40B4-BE49-F238E27FC236}">
                <a16:creationId xmlns:a16="http://schemas.microsoft.com/office/drawing/2014/main" id="{78A0327F-D2E6-4DE4-B4ED-E29B28951D85}"/>
              </a:ext>
            </a:extLst>
          </p:cNvPr>
          <p:cNvCxnSpPr>
            <a:cxnSpLocks/>
          </p:cNvCxnSpPr>
          <p:nvPr/>
        </p:nvCxnSpPr>
        <p:spPr>
          <a:xfrm>
            <a:off x="8310809" y="2713256"/>
            <a:ext cx="360000" cy="0"/>
          </a:xfrm>
          <a:prstGeom prst="straightConnector1">
            <a:avLst/>
          </a:prstGeom>
          <a:ln w="28575">
            <a:solidFill>
              <a:srgbClr val="00B05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EC7AAA5-B835-4EAA-BD36-44B13D32290F}"/>
                  </a:ext>
                </a:extLst>
              </p:cNvPr>
              <p:cNvSpPr txBox="1"/>
              <p:nvPr/>
            </p:nvSpPr>
            <p:spPr>
              <a:xfrm>
                <a:off x="263352" y="1334562"/>
                <a:ext cx="2592288" cy="92377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3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36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36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sz="36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36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36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sz="36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EC7AAA5-B835-4EAA-BD36-44B13D3229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352" y="1334562"/>
                <a:ext cx="2592288" cy="92377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6CD06614-44D7-4059-8D9A-58B3B5AAA98E}"/>
              </a:ext>
            </a:extLst>
          </p:cNvPr>
          <p:cNvSpPr/>
          <p:nvPr/>
        </p:nvSpPr>
        <p:spPr>
          <a:xfrm>
            <a:off x="8318525" y="2330511"/>
            <a:ext cx="360000" cy="36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Параллелограмм 4">
            <a:extLst>
              <a:ext uri="{FF2B5EF4-FFF2-40B4-BE49-F238E27FC236}">
                <a16:creationId xmlns:a16="http://schemas.microsoft.com/office/drawing/2014/main" id="{036FB1D1-7F6D-4FFE-9CEB-475A3BB9FE4A}"/>
              </a:ext>
            </a:extLst>
          </p:cNvPr>
          <p:cNvSpPr/>
          <p:nvPr/>
        </p:nvSpPr>
        <p:spPr>
          <a:xfrm rot="20208702">
            <a:off x="8168506" y="1699936"/>
            <a:ext cx="1607233" cy="665005"/>
          </a:xfrm>
          <a:prstGeom prst="parallelogram">
            <a:avLst>
              <a:gd name="adj" fmla="val 143466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37" name="Прямая со стрелкой 36">
            <a:extLst>
              <a:ext uri="{FF2B5EF4-FFF2-40B4-BE49-F238E27FC236}">
                <a16:creationId xmlns:a16="http://schemas.microsoft.com/office/drawing/2014/main" id="{A17BA545-D164-4476-8CE8-6D1B33B0754C}"/>
              </a:ext>
            </a:extLst>
          </p:cNvPr>
          <p:cNvCxnSpPr>
            <a:cxnSpLocks/>
          </p:cNvCxnSpPr>
          <p:nvPr/>
        </p:nvCxnSpPr>
        <p:spPr>
          <a:xfrm flipV="1">
            <a:off x="8310189" y="2330511"/>
            <a:ext cx="722189" cy="342343"/>
          </a:xfrm>
          <a:prstGeom prst="straightConnector1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Прямая со стрелкой 38">
            <a:extLst>
              <a:ext uri="{FF2B5EF4-FFF2-40B4-BE49-F238E27FC236}">
                <a16:creationId xmlns:a16="http://schemas.microsoft.com/office/drawing/2014/main" id="{4088C672-6CF8-42B1-86F8-4D84953AFD2F}"/>
              </a:ext>
            </a:extLst>
          </p:cNvPr>
          <p:cNvCxnSpPr>
            <a:cxnSpLocks/>
          </p:cNvCxnSpPr>
          <p:nvPr/>
        </p:nvCxnSpPr>
        <p:spPr>
          <a:xfrm flipV="1">
            <a:off x="8318525" y="1610511"/>
            <a:ext cx="713853" cy="1102746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Прямоугольник 39">
                <a:extLst>
                  <a:ext uri="{FF2B5EF4-FFF2-40B4-BE49-F238E27FC236}">
                    <a16:creationId xmlns:a16="http://schemas.microsoft.com/office/drawing/2014/main" id="{CC255CA3-279E-495D-9D9F-2AA4E2C7F306}"/>
                  </a:ext>
                </a:extLst>
              </p:cNvPr>
              <p:cNvSpPr/>
              <p:nvPr/>
            </p:nvSpPr>
            <p:spPr>
              <a:xfrm>
                <a:off x="7601341" y="3864239"/>
                <a:ext cx="661911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32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a:rPr lang="en-US" sz="32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ru-RU" sz="3200" dirty="0">
                  <a:solidFill>
                    <a:schemeClr val="bg1"/>
                  </a:solidFill>
                  <a:latin typeface="-apple-system"/>
                </a:endParaRPr>
              </a:p>
            </p:txBody>
          </p:sp>
        </mc:Choice>
        <mc:Fallback xmlns="">
          <p:sp>
            <p:nvSpPr>
              <p:cNvPr id="40" name="Прямоугольник 39">
                <a:extLst>
                  <a:ext uri="{FF2B5EF4-FFF2-40B4-BE49-F238E27FC236}">
                    <a16:creationId xmlns:a16="http://schemas.microsoft.com/office/drawing/2014/main" id="{CC255CA3-279E-495D-9D9F-2AA4E2C7F3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1341" y="3864239"/>
                <a:ext cx="661911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Прямоугольник 40">
                <a:extLst>
                  <a:ext uri="{FF2B5EF4-FFF2-40B4-BE49-F238E27FC236}">
                    <a16:creationId xmlns:a16="http://schemas.microsoft.com/office/drawing/2014/main" id="{2A733F4E-7281-4C36-9354-7193C2ADE591}"/>
                  </a:ext>
                </a:extLst>
              </p:cNvPr>
              <p:cNvSpPr/>
              <p:nvPr/>
            </p:nvSpPr>
            <p:spPr>
              <a:xfrm>
                <a:off x="9951380" y="4155918"/>
                <a:ext cx="671402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32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a:rPr lang="en-US" sz="32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ru-RU" sz="3200" dirty="0">
                  <a:solidFill>
                    <a:schemeClr val="bg1"/>
                  </a:solidFill>
                  <a:latin typeface="-apple-system"/>
                </a:endParaRPr>
              </a:p>
            </p:txBody>
          </p:sp>
        </mc:Choice>
        <mc:Fallback xmlns="">
          <p:sp>
            <p:nvSpPr>
              <p:cNvPr id="41" name="Прямоугольник 40">
                <a:extLst>
                  <a:ext uri="{FF2B5EF4-FFF2-40B4-BE49-F238E27FC236}">
                    <a16:creationId xmlns:a16="http://schemas.microsoft.com/office/drawing/2014/main" id="{2A733F4E-7281-4C36-9354-7193C2ADE5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51380" y="4155918"/>
                <a:ext cx="671402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4A2838FB-97C8-445D-9968-21B13E29B25A}"/>
                  </a:ext>
                </a:extLst>
              </p:cNvPr>
              <p:cNvSpPr txBox="1"/>
              <p:nvPr/>
            </p:nvSpPr>
            <p:spPr>
              <a:xfrm>
                <a:off x="-383539" y="2401882"/>
                <a:ext cx="7365469" cy="92377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6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d>
                            <m:dPr>
                              <m:ctrlPr>
                                <a:rPr lang="en-US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36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sz="3600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3600" b="0" i="1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  <m:e>
                                        <m:r>
                                          <a:rPr lang="en-US" sz="36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sz="3600" b="0" i="1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  <m:e>
                                        <m:r>
                                          <a:rPr lang="en-US" sz="36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3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36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3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ru-RU" sz="36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4A2838FB-97C8-445D-9968-21B13E29B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83539" y="2401882"/>
                <a:ext cx="7365469" cy="92377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50AC023-E7BE-412E-8681-10902E2AC999}"/>
                  </a:ext>
                </a:extLst>
              </p:cNvPr>
              <p:cNvSpPr txBox="1"/>
              <p:nvPr/>
            </p:nvSpPr>
            <p:spPr>
              <a:xfrm>
                <a:off x="-54929" y="3332366"/>
                <a:ext cx="6048671" cy="9348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6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d>
                            <m:dPr>
                              <m:ctrlPr>
                                <a:rPr lang="en-US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36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sz="3600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a:rPr lang="en-US" sz="3600" b="0" i="1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e>
                                        <m:r>
                                          <a:rPr lang="en-US" sz="36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sz="3600" b="0" i="1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e>
                                        <m:r>
                                          <a:rPr lang="en-US" sz="36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3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36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3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ru-RU" sz="36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50AC023-E7BE-412E-8681-10902E2AC9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4929" y="3332366"/>
                <a:ext cx="6048671" cy="93480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AB2C9BE4-9B29-4D46-A165-D67FABD5F643}"/>
                  </a:ext>
                </a:extLst>
              </p:cNvPr>
              <p:cNvSpPr/>
              <p:nvPr/>
            </p:nvSpPr>
            <p:spPr>
              <a:xfrm>
                <a:off x="10654130" y="4155918"/>
                <a:ext cx="1690847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=4∗</m:t>
                      </m:r>
                      <m:sSub>
                        <m:sSubPr>
                          <m:ctrlPr>
                            <a:rPr lang="en-US" sz="32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320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a:rPr lang="en-US" sz="320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ru-RU" sz="3200" dirty="0"/>
              </a:p>
            </p:txBody>
          </p:sp>
        </mc:Choice>
        <mc:Fallback xmlns=""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AB2C9BE4-9B29-4D46-A165-D67FABD5F6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54130" y="4155918"/>
                <a:ext cx="1690847" cy="58477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7CA1948-D2BA-4F41-8912-6D2A9DCBF9C2}"/>
                  </a:ext>
                </a:extLst>
              </p:cNvPr>
              <p:cNvSpPr txBox="1"/>
              <p:nvPr/>
            </p:nvSpPr>
            <p:spPr>
              <a:xfrm>
                <a:off x="-383539" y="4636090"/>
                <a:ext cx="12060050" cy="138717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8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3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sz="280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2800" b="0" i="1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e>
                                        <m:r>
                                          <a:rPr lang="en-US" sz="28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  <m:e>
                                        <m:r>
                                          <a:rPr lang="en-US" sz="2800" b="0" i="1" smtClean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sz="2800" b="0" i="1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e>
                                      <m:e>
                                        <m:r>
                                          <a:rPr lang="en-US" sz="28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e>
                                        <m:r>
                                          <a:rPr lang="en-US" sz="2800" b="0" i="1" smtClean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sz="2800" b="0" i="1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e>
                                        <m:r>
                                          <a:rPr lang="en-US" sz="28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e>
                                      <m:e>
                                        <m:r>
                                          <a:rPr lang="en-US" sz="2800" b="0" i="1" smtClean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func>
                        <m:func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sz="2800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a:rPr lang="en-US" sz="28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e>
                                        <m:r>
                                          <a:rPr lang="en-US" sz="2800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sz="28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e>
                                      <m:e>
                                        <m:r>
                                          <a:rPr lang="en-US" sz="2800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func>
                        <m:func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sz="28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a:rPr lang="en-US" sz="2800" b="0" i="1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e>
                                      <m:e>
                                        <m:r>
                                          <a:rPr lang="en-US" sz="2800" b="0" i="1" smtClean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sz="2800" b="0" i="1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e>
                                        <m:r>
                                          <a:rPr lang="en-US" sz="2800" b="0" i="1" smtClean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e>
                          </m:d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  <m:func>
                            <m:func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det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a:rPr lang="en-US" sz="2800" b="0" i="1" smtClean="0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𝑑</m:t>
                                            </m:r>
                                          </m:e>
                                          <m:e>
                                            <m:r>
                                              <a:rPr lang="en-US" sz="2800" b="0" i="1" smtClean="0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𝑒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US" sz="2800" b="0" i="1" smtClean="0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𝑔</m:t>
                                            </m:r>
                                          </m:e>
                                          <m:e>
                                            <m:r>
                                              <a:rPr lang="en-US" sz="2800" b="0" i="1" smtClean="0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h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lang="ru-RU" sz="28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7CA1948-D2BA-4F41-8912-6D2A9DCBF9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83539" y="4636090"/>
                <a:ext cx="12060050" cy="138717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5D5F1C6B-4CE0-4CFC-AB29-7CBB4A5D2FF8}"/>
              </a:ext>
            </a:extLst>
          </p:cNvPr>
          <p:cNvSpPr/>
          <p:nvPr/>
        </p:nvSpPr>
        <p:spPr>
          <a:xfrm>
            <a:off x="1271464" y="5104506"/>
            <a:ext cx="432048" cy="9348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5" name="Прямоугольник 44">
            <a:extLst>
              <a:ext uri="{FF2B5EF4-FFF2-40B4-BE49-F238E27FC236}">
                <a16:creationId xmlns:a16="http://schemas.microsoft.com/office/drawing/2014/main" id="{66C83808-CD06-4849-B95B-80ED0895C80A}"/>
              </a:ext>
            </a:extLst>
          </p:cNvPr>
          <p:cNvSpPr/>
          <p:nvPr/>
        </p:nvSpPr>
        <p:spPr>
          <a:xfrm rot="5400000">
            <a:off x="1968528" y="4443816"/>
            <a:ext cx="432048" cy="9348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6" name="Прямоугольник 45">
            <a:extLst>
              <a:ext uri="{FF2B5EF4-FFF2-40B4-BE49-F238E27FC236}">
                <a16:creationId xmlns:a16="http://schemas.microsoft.com/office/drawing/2014/main" id="{CA541F25-EBE0-435E-852E-BEB4C669EE4C}"/>
              </a:ext>
            </a:extLst>
          </p:cNvPr>
          <p:cNvSpPr/>
          <p:nvPr/>
        </p:nvSpPr>
        <p:spPr>
          <a:xfrm>
            <a:off x="2207063" y="5069064"/>
            <a:ext cx="432048" cy="9348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7" name="Прямоугольник 46">
            <a:extLst>
              <a:ext uri="{FF2B5EF4-FFF2-40B4-BE49-F238E27FC236}">
                <a16:creationId xmlns:a16="http://schemas.microsoft.com/office/drawing/2014/main" id="{717FCF6E-F008-414E-B306-159113DAE5AC}"/>
              </a:ext>
            </a:extLst>
          </p:cNvPr>
          <p:cNvSpPr/>
          <p:nvPr/>
        </p:nvSpPr>
        <p:spPr>
          <a:xfrm rot="5400000">
            <a:off x="1496411" y="4409869"/>
            <a:ext cx="432048" cy="9348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8" name="Прямоугольник 47">
            <a:extLst>
              <a:ext uri="{FF2B5EF4-FFF2-40B4-BE49-F238E27FC236}">
                <a16:creationId xmlns:a16="http://schemas.microsoft.com/office/drawing/2014/main" id="{D84E5F0C-F410-43E5-BC10-BFE7C4035A76}"/>
              </a:ext>
            </a:extLst>
          </p:cNvPr>
          <p:cNvSpPr/>
          <p:nvPr/>
        </p:nvSpPr>
        <p:spPr>
          <a:xfrm>
            <a:off x="1740819" y="5104506"/>
            <a:ext cx="432048" cy="9348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9" name="Прямоугольник 48">
            <a:extLst>
              <a:ext uri="{FF2B5EF4-FFF2-40B4-BE49-F238E27FC236}">
                <a16:creationId xmlns:a16="http://schemas.microsoft.com/office/drawing/2014/main" id="{F4DF1AC1-F801-4DC6-82C8-F8F53787E939}"/>
              </a:ext>
            </a:extLst>
          </p:cNvPr>
          <p:cNvSpPr/>
          <p:nvPr/>
        </p:nvSpPr>
        <p:spPr>
          <a:xfrm rot="5400000">
            <a:off x="1280647" y="4661249"/>
            <a:ext cx="432048" cy="4320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0" name="Прямоугольник 49">
            <a:extLst>
              <a:ext uri="{FF2B5EF4-FFF2-40B4-BE49-F238E27FC236}">
                <a16:creationId xmlns:a16="http://schemas.microsoft.com/office/drawing/2014/main" id="{C8A71F8B-F4C9-4815-975E-3699CA4246F5}"/>
              </a:ext>
            </a:extLst>
          </p:cNvPr>
          <p:cNvSpPr/>
          <p:nvPr/>
        </p:nvSpPr>
        <p:spPr>
          <a:xfrm rot="5400000">
            <a:off x="2230733" y="4672457"/>
            <a:ext cx="432048" cy="4320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46729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2.22222E-6 L 4.79167E-6 0.25 " pathEditMode="relative" rAng="0" ptsTypes="AA">
                                      <p:cBhvr>
                                        <p:cTn id="3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3.7037E-6 L 0.1 0.24305 " pathEditMode="relative" rAng="0" ptsTypes="AA">
                                      <p:cBhvr>
                                        <p:cTn id="4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00" y="1215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38" grpId="0"/>
      <p:bldP spid="4" grpId="0" animBg="1"/>
      <p:bldP spid="4" grpId="1" animBg="1"/>
      <p:bldP spid="5" grpId="0" animBg="1"/>
      <p:bldP spid="5" grpId="1" animBg="1"/>
      <p:bldP spid="40" grpId="0"/>
      <p:bldP spid="41" grpId="0"/>
      <p:bldP spid="42" grpId="0"/>
      <p:bldP spid="43" grpId="0"/>
      <p:bldP spid="6" grpId="0"/>
      <p:bldP spid="44" grpId="0"/>
      <p:bldP spid="7" grpId="0" animBg="1"/>
      <p:bldP spid="7" grpId="1" animBg="1"/>
      <p:bldP spid="45" grpId="0" animBg="1"/>
      <p:bldP spid="45" grpId="1" animBg="1"/>
      <p:bldP spid="46" grpId="0" animBg="1"/>
      <p:bldP spid="46" grpId="1" animBg="1"/>
      <p:bldP spid="47" grpId="0" animBg="1"/>
      <p:bldP spid="47" grpId="1" animBg="1"/>
      <p:bldP spid="48" grpId="0" animBg="1"/>
      <p:bldP spid="48" grpId="1" animBg="1"/>
      <p:bldP spid="49" grpId="0" animBg="1"/>
      <p:bldP spid="49" grpId="1" animBg="1"/>
      <p:bldP spid="50" grpId="0" animBg="1"/>
      <p:bldP spid="50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42266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18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Матричное Разложение. Антон Долганов</a:t>
            </a:r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5" name="Заголовок 1"/>
          <p:cNvSpPr txBox="1">
            <a:spLocks/>
          </p:cNvSpPr>
          <p:nvPr/>
        </p:nvSpPr>
        <p:spPr>
          <a:xfrm>
            <a:off x="1769838" y="981165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Содержание</a:t>
            </a: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C72480CA-E4DA-46F7-BF10-E2FEE038B68C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A764042A-EC52-463E-A7A7-164C646B1A2A}"/>
              </a:ext>
            </a:extLst>
          </p:cNvPr>
          <p:cNvSpPr/>
          <p:nvPr/>
        </p:nvSpPr>
        <p:spPr>
          <a:xfrm>
            <a:off x="908718" y="2006100"/>
            <a:ext cx="7632848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Уменьшение Размерности</a:t>
            </a:r>
          </a:p>
          <a:p>
            <a:endParaRPr lang="en-US" sz="32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32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Ковариационная Матрица</a:t>
            </a:r>
            <a:endParaRPr lang="en-US" sz="32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US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Метод Главных Компонент</a:t>
            </a:r>
          </a:p>
          <a:p>
            <a:r>
              <a:rPr lang="en-US" sz="3200" b="1" dirty="0">
                <a:solidFill>
                  <a:schemeClr val="bg1"/>
                </a:solidFill>
                <a:latin typeface="-apple-system"/>
              </a:rPr>
              <a:t>Principal Components Analysis - PCA</a:t>
            </a:r>
          </a:p>
          <a:p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32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Сингулярное </a:t>
            </a:r>
            <a:r>
              <a:rPr lang="ru-RU" sz="3200" dirty="0" smtClean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разложение</a:t>
            </a:r>
            <a:endParaRPr lang="en-US" sz="3200" dirty="0" smtClean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sz="3200" dirty="0">
                <a:solidFill>
                  <a:srgbClr val="363636"/>
                </a:solidFill>
                <a:latin typeface="-apple-system"/>
              </a:rPr>
              <a:t>Singular Value Decomposition - SVD</a:t>
            </a:r>
            <a:endParaRPr lang="en-US" sz="32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7447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Метод Главных Компонент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13143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19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Матричное Разложение. Антон Долганов</a:t>
            </a:r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Прямая соединительная линия 11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77AC12DC-EB7E-40C9-8281-93E33643C92C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Прямоугольник 30">
                <a:extLst>
                  <a:ext uri="{FF2B5EF4-FFF2-40B4-BE49-F238E27FC236}">
                    <a16:creationId xmlns:a16="http://schemas.microsoft.com/office/drawing/2014/main" id="{F716DBDD-C416-414C-93E3-C04B559AC247}"/>
                  </a:ext>
                </a:extLst>
              </p:cNvPr>
              <p:cNvSpPr/>
              <p:nvPr/>
            </p:nvSpPr>
            <p:spPr>
              <a:xfrm>
                <a:off x="4223792" y="2178378"/>
                <a:ext cx="1944216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3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Σ</m:t>
                      </m:r>
                      <m:acc>
                        <m:accPr>
                          <m:chr m:val="⃗"/>
                          <m:ctrlPr>
                            <a:rPr lang="el-GR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l-GR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ν</m:t>
                          </m:r>
                        </m:e>
                      </m:acc>
                      <m:r>
                        <a:rPr lang="ru-RU" sz="3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l-GR" sz="3600" b="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acc>
                        <m:accPr>
                          <m:chr m:val="⃗"/>
                          <m:ctrlPr>
                            <a:rPr lang="el-GR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l-GR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ν</m:t>
                          </m:r>
                        </m:e>
                      </m:acc>
                    </m:oMath>
                  </m:oMathPara>
                </a14:m>
                <a:endParaRPr lang="ru-RU" sz="3200" dirty="0"/>
              </a:p>
            </p:txBody>
          </p:sp>
        </mc:Choice>
        <mc:Fallback xmlns="">
          <p:sp>
            <p:nvSpPr>
              <p:cNvPr id="31" name="Прямоугольник 30">
                <a:extLst>
                  <a:ext uri="{FF2B5EF4-FFF2-40B4-BE49-F238E27FC236}">
                    <a16:creationId xmlns:a16="http://schemas.microsoft.com/office/drawing/2014/main" id="{F716DBDD-C416-414C-93E3-C04B559AC2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3792" y="2178378"/>
                <a:ext cx="1944216" cy="646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Прямоугольник 24">
                <a:extLst>
                  <a:ext uri="{FF2B5EF4-FFF2-40B4-BE49-F238E27FC236}">
                    <a16:creationId xmlns:a16="http://schemas.microsoft.com/office/drawing/2014/main" id="{E8082BA8-53AC-4726-81AC-6260E0C1D6D2}"/>
                  </a:ext>
                </a:extLst>
              </p:cNvPr>
              <p:cNvSpPr/>
              <p:nvPr/>
            </p:nvSpPr>
            <p:spPr>
              <a:xfrm>
                <a:off x="911424" y="1916832"/>
                <a:ext cx="2124556" cy="90172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Σ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sSup>
                        <m:sSupPr>
                          <m:ctrlP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X</m:t>
                          </m:r>
                        </m:e>
                        <m:sup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p>
                      <m:sSup>
                        <m:sSupPr>
                          <m:ctrlP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X</m:t>
                          </m:r>
                        </m:e>
                        <m:sup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  <a:latin typeface="Linux Libertine"/>
                </a:endParaRPr>
              </a:p>
            </p:txBody>
          </p:sp>
        </mc:Choice>
        <mc:Fallback xmlns="">
          <p:sp>
            <p:nvSpPr>
              <p:cNvPr id="25" name="Прямоугольник 24">
                <a:extLst>
                  <a:ext uri="{FF2B5EF4-FFF2-40B4-BE49-F238E27FC236}">
                    <a16:creationId xmlns:a16="http://schemas.microsoft.com/office/drawing/2014/main" id="{E8082BA8-53AC-4726-81AC-6260E0C1D6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424" y="1916832"/>
                <a:ext cx="2124556" cy="90172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Прямоугольник 31">
                <a:extLst>
                  <a:ext uri="{FF2B5EF4-FFF2-40B4-BE49-F238E27FC236}">
                    <a16:creationId xmlns:a16="http://schemas.microsoft.com/office/drawing/2014/main" id="{E878FA82-9015-4AD1-BCB4-947D5A7A05D7}"/>
                  </a:ext>
                </a:extLst>
              </p:cNvPr>
              <p:cNvSpPr/>
              <p:nvPr/>
            </p:nvSpPr>
            <p:spPr>
              <a:xfrm>
                <a:off x="916441" y="3184796"/>
                <a:ext cx="2362570" cy="5132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ru-RU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l-GR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Σ</m:t>
                    </m:r>
                    <m:r>
                      <a:rPr lang="ru-RU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− </m:t>
                    </m:r>
                    <m:r>
                      <m:rPr>
                        <m:sty m:val="p"/>
                      </m:rPr>
                      <a:rPr lang="el-GR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λ</m:t>
                    </m:r>
                    <m:r>
                      <a:rPr lang="en-US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r>
                      <a:rPr lang="ru-RU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  <m:acc>
                      <m:accPr>
                        <m:chr m:val="⃗"/>
                        <m:ctrlPr>
                          <a:rPr lang="el-GR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l-GR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ν</m:t>
                        </m:r>
                      </m:e>
                    </m:acc>
                    <m:r>
                      <m:rPr>
                        <m:nor/>
                      </m:rPr>
                      <a:rPr lang="ru-RU" sz="28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 0</m:t>
                    </m:r>
                  </m:oMath>
                </a14:m>
                <a:r>
                  <a:rPr lang="ru-RU" sz="2400" dirty="0"/>
                  <a:t> </a:t>
                </a:r>
              </a:p>
            </p:txBody>
          </p:sp>
        </mc:Choice>
        <mc:Fallback xmlns="">
          <p:sp>
            <p:nvSpPr>
              <p:cNvPr id="32" name="Прямоугольник 31">
                <a:extLst>
                  <a:ext uri="{FF2B5EF4-FFF2-40B4-BE49-F238E27FC236}">
                    <a16:creationId xmlns:a16="http://schemas.microsoft.com/office/drawing/2014/main" id="{E878FA82-9015-4AD1-BCB4-947D5A7A05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441" y="3184796"/>
                <a:ext cx="2362570" cy="51328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Прямоугольник 32">
                <a:extLst>
                  <a:ext uri="{FF2B5EF4-FFF2-40B4-BE49-F238E27FC236}">
                    <a16:creationId xmlns:a16="http://schemas.microsoft.com/office/drawing/2014/main" id="{E20AEFFC-F2BC-41C4-98DB-1F72B0B7A933}"/>
                  </a:ext>
                </a:extLst>
              </p:cNvPr>
              <p:cNvSpPr/>
              <p:nvPr/>
            </p:nvSpPr>
            <p:spPr>
              <a:xfrm>
                <a:off x="3935760" y="3113303"/>
                <a:ext cx="3681714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sz="2800" dirty="0"/>
                  <a:t> </a:t>
                </a:r>
                <a:r>
                  <a:rPr lang="en-US" sz="32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– </a:t>
                </a:r>
                <a:r>
                  <a:rPr lang="ru-RU" sz="28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единичная матрица</a:t>
                </a:r>
              </a:p>
            </p:txBody>
          </p:sp>
        </mc:Choice>
        <mc:Fallback xmlns="">
          <p:sp>
            <p:nvSpPr>
              <p:cNvPr id="33" name="Прямоугольник 32">
                <a:extLst>
                  <a:ext uri="{FF2B5EF4-FFF2-40B4-BE49-F238E27FC236}">
                    <a16:creationId xmlns:a16="http://schemas.microsoft.com/office/drawing/2014/main" id="{E20AEFFC-F2BC-41C4-98DB-1F72B0B7A9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5760" y="3113303"/>
                <a:ext cx="3681714" cy="584775"/>
              </a:xfrm>
              <a:prstGeom prst="rect">
                <a:avLst/>
              </a:prstGeom>
              <a:blipFill>
                <a:blip r:embed="rId7"/>
                <a:stretch>
                  <a:fillRect t="-14583" r="-2318" b="-3229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3AB5FC8-49DC-4AF2-B3D8-1F0767003A7D}"/>
                  </a:ext>
                </a:extLst>
              </p:cNvPr>
              <p:cNvSpPr txBox="1"/>
              <p:nvPr/>
            </p:nvSpPr>
            <p:spPr>
              <a:xfrm>
                <a:off x="6168008" y="2041823"/>
                <a:ext cx="6334472" cy="169822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ru-RU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5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2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40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ru-RU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sz="240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/>
                              <m:e/>
                              <m:e>
                                <m:r>
                                  <a:rPr lang="en-US" sz="240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ru-RU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/>
                              <m:e>
                                <m:r>
                                  <a:rPr lang="ru-RU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/>
                              <m:e>
                                <m:r>
                                  <a:rPr lang="ru-RU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/>
                              <m:e/>
                              <m:e>
                                <m:r>
                                  <a:rPr lang="en-US" sz="240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ru-RU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sz="240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ru-RU" sz="24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3AB5FC8-49DC-4AF2-B3D8-1F0767003A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8008" y="2041823"/>
                <a:ext cx="6334472" cy="169822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Прямоугольник 35">
                <a:extLst>
                  <a:ext uri="{FF2B5EF4-FFF2-40B4-BE49-F238E27FC236}">
                    <a16:creationId xmlns:a16="http://schemas.microsoft.com/office/drawing/2014/main" id="{F4BD7F49-EFBD-4986-8B23-EF16E6166AA5}"/>
                  </a:ext>
                </a:extLst>
              </p:cNvPr>
              <p:cNvSpPr/>
              <p:nvPr/>
            </p:nvSpPr>
            <p:spPr>
              <a:xfrm>
                <a:off x="659506" y="3875989"/>
                <a:ext cx="2666051" cy="5132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det</m:t>
                        </m:r>
                      </m:fName>
                      <m:e>
                        <m:r>
                          <a:rPr lang="ru-RU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l-GR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Σ</m:t>
                        </m:r>
                        <m:r>
                          <a:rPr lang="ru-RU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− </m:t>
                        </m:r>
                        <m:r>
                          <m:rPr>
                            <m:sty m:val="p"/>
                          </m:rPr>
                          <a:rPr lang="el-GR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λ</m:t>
                        </m:r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ru-RU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  <m:r>
                      <m:rPr>
                        <m:nor/>
                      </m:rPr>
                      <a:rPr lang="ru-RU" sz="28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ru-RU" sz="2400" dirty="0"/>
                  <a:t> </a:t>
                </a:r>
              </a:p>
            </p:txBody>
          </p:sp>
        </mc:Choice>
        <mc:Fallback xmlns="">
          <p:sp>
            <p:nvSpPr>
              <p:cNvPr id="36" name="Прямоугольник 35">
                <a:extLst>
                  <a:ext uri="{FF2B5EF4-FFF2-40B4-BE49-F238E27FC236}">
                    <a16:creationId xmlns:a16="http://schemas.microsoft.com/office/drawing/2014/main" id="{F4BD7F49-EFBD-4986-8B23-EF16E6166A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506" y="3875989"/>
                <a:ext cx="2666051" cy="51328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Прямоугольник 36">
                <a:extLst>
                  <a:ext uri="{FF2B5EF4-FFF2-40B4-BE49-F238E27FC236}">
                    <a16:creationId xmlns:a16="http://schemas.microsoft.com/office/drawing/2014/main" id="{4DE795D4-DF09-478D-8EC2-C7D60C80653E}"/>
                  </a:ext>
                </a:extLst>
              </p:cNvPr>
              <p:cNvSpPr/>
              <p:nvPr/>
            </p:nvSpPr>
            <p:spPr>
              <a:xfrm>
                <a:off x="664720" y="4609112"/>
                <a:ext cx="5604868" cy="45313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det</m:t>
                        </m:r>
                      </m:fName>
                      <m:e>
                        <m:r>
                          <a:rPr lang="ru-RU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l-GR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Σ</m:t>
                        </m:r>
                        <m:r>
                          <a:rPr lang="ru-RU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− </m:t>
                        </m:r>
                        <m:r>
                          <m:rPr>
                            <m:sty m:val="p"/>
                          </m:rPr>
                          <a:rPr lang="el-GR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λ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ru-RU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  <m:r>
                      <m:rPr>
                        <m:nor/>
                      </m:rPr>
                      <a:rPr lang="ru-RU" sz="24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sz="24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l-GR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λ</m:t>
                    </m:r>
                    <m:r>
                      <m:rPr>
                        <m:nor/>
                      </m:rPr>
                      <a:rPr lang="en-US" sz="24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m:rPr>
                        <m:nor/>
                      </m:rPr>
                      <a:rPr lang="en-US" sz="24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)(</m:t>
                    </m:r>
                    <m:r>
                      <m:rPr>
                        <m:sty m:val="p"/>
                      </m:rPr>
                      <a:rPr lang="el-GR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λ</m:t>
                    </m:r>
                    <m:r>
                      <m:rPr>
                        <m:nor/>
                      </m:rPr>
                      <a:rPr lang="en-US" sz="24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m:rPr>
                        <m:nor/>
                      </m:rPr>
                      <a:rPr lang="en-US" sz="24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)...(</m:t>
                    </m:r>
                    <m:r>
                      <m:rPr>
                        <m:sty m:val="p"/>
                      </m:rPr>
                      <a:rPr lang="el-GR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λ</m:t>
                    </m:r>
                    <m:r>
                      <m:rPr>
                        <m:nor/>
                      </m:rPr>
                      <a:rPr lang="en-US" sz="24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m:rPr>
                        <m:nor/>
                      </m:rPr>
                      <a:rPr lang="en-US" sz="24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m:rPr>
                        <m:nor/>
                      </m:rPr>
                      <a:rPr lang="en-US" sz="24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ru-RU" sz="2000" dirty="0"/>
                  <a:t> </a:t>
                </a:r>
              </a:p>
            </p:txBody>
          </p:sp>
        </mc:Choice>
        <mc:Fallback xmlns="">
          <p:sp>
            <p:nvSpPr>
              <p:cNvPr id="37" name="Прямоугольник 36">
                <a:extLst>
                  <a:ext uri="{FF2B5EF4-FFF2-40B4-BE49-F238E27FC236}">
                    <a16:creationId xmlns:a16="http://schemas.microsoft.com/office/drawing/2014/main" id="{4DE795D4-DF09-478D-8EC2-C7D60C8065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720" y="4609112"/>
                <a:ext cx="5604868" cy="453137"/>
              </a:xfrm>
              <a:prstGeom prst="rect">
                <a:avLst/>
              </a:prstGeom>
              <a:blipFill>
                <a:blip r:embed="rId10"/>
                <a:stretch>
                  <a:fillRect l="-326" b="-2162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Прямоугольник 37">
                <a:extLst>
                  <a:ext uri="{FF2B5EF4-FFF2-40B4-BE49-F238E27FC236}">
                    <a16:creationId xmlns:a16="http://schemas.microsoft.com/office/drawing/2014/main" id="{565D9DEE-8950-4C33-A0BB-7015007513F2}"/>
                  </a:ext>
                </a:extLst>
              </p:cNvPr>
              <p:cNvSpPr/>
              <p:nvPr/>
            </p:nvSpPr>
            <p:spPr>
              <a:xfrm>
                <a:off x="718973" y="5258338"/>
                <a:ext cx="2227918" cy="49141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ru-RU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l-GR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Σ</m:t>
                    </m:r>
                    <m:r>
                      <a:rPr lang="ru-RU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−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r>
                      <a:rPr lang="ru-RU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  <m:acc>
                      <m:accPr>
                        <m:chr m:val="⃗"/>
                        <m:ctrlPr>
                          <a:rPr lang="el-GR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l-GR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ν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acc>
                    <m:r>
                      <m:rPr>
                        <m:nor/>
                      </m:rPr>
                      <a:rPr lang="ru-RU" sz="24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 0</m:t>
                    </m:r>
                  </m:oMath>
                </a14:m>
                <a:r>
                  <a:rPr lang="ru-RU" sz="2000" dirty="0"/>
                  <a:t> </a:t>
                </a:r>
              </a:p>
            </p:txBody>
          </p:sp>
        </mc:Choice>
        <mc:Fallback xmlns="">
          <p:sp>
            <p:nvSpPr>
              <p:cNvPr id="38" name="Прямоугольник 37">
                <a:extLst>
                  <a:ext uri="{FF2B5EF4-FFF2-40B4-BE49-F238E27FC236}">
                    <a16:creationId xmlns:a16="http://schemas.microsoft.com/office/drawing/2014/main" id="{565D9DEE-8950-4C33-A0BB-7015007513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973" y="5258338"/>
                <a:ext cx="2227918" cy="491417"/>
              </a:xfrm>
              <a:prstGeom prst="rect">
                <a:avLst/>
              </a:prstGeom>
              <a:blipFill>
                <a:blip r:embed="rId11"/>
                <a:stretch>
                  <a:fillRect l="-2466" b="-125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Овал 38">
            <a:extLst>
              <a:ext uri="{FF2B5EF4-FFF2-40B4-BE49-F238E27FC236}">
                <a16:creationId xmlns:a16="http://schemas.microsoft.com/office/drawing/2014/main" id="{4FD93814-0BC9-4656-8780-97B015E91671}"/>
              </a:ext>
            </a:extLst>
          </p:cNvPr>
          <p:cNvSpPr/>
          <p:nvPr/>
        </p:nvSpPr>
        <p:spPr>
          <a:xfrm rot="6602461" flipH="1">
            <a:off x="8361393" y="4903719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0" name="Овал 39">
            <a:extLst>
              <a:ext uri="{FF2B5EF4-FFF2-40B4-BE49-F238E27FC236}">
                <a16:creationId xmlns:a16="http://schemas.microsoft.com/office/drawing/2014/main" id="{CF14C1F2-E88E-439A-9A7E-7FA269E9318F}"/>
              </a:ext>
            </a:extLst>
          </p:cNvPr>
          <p:cNvSpPr/>
          <p:nvPr/>
        </p:nvSpPr>
        <p:spPr>
          <a:xfrm rot="6602461" flipH="1">
            <a:off x="8513793" y="5056119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1" name="Овал 40">
            <a:extLst>
              <a:ext uri="{FF2B5EF4-FFF2-40B4-BE49-F238E27FC236}">
                <a16:creationId xmlns:a16="http://schemas.microsoft.com/office/drawing/2014/main" id="{EE6C7063-2F7C-4DC0-ACE5-DE1C6584EF51}"/>
              </a:ext>
            </a:extLst>
          </p:cNvPr>
          <p:cNvSpPr/>
          <p:nvPr/>
        </p:nvSpPr>
        <p:spPr>
          <a:xfrm rot="6602461" flipH="1">
            <a:off x="8666193" y="5208519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2" name="Овал 41">
            <a:extLst>
              <a:ext uri="{FF2B5EF4-FFF2-40B4-BE49-F238E27FC236}">
                <a16:creationId xmlns:a16="http://schemas.microsoft.com/office/drawing/2014/main" id="{2A755182-FFE8-4B7F-9392-D49AEE7E64B8}"/>
              </a:ext>
            </a:extLst>
          </p:cNvPr>
          <p:cNvSpPr/>
          <p:nvPr/>
        </p:nvSpPr>
        <p:spPr>
          <a:xfrm rot="6602461" flipH="1">
            <a:off x="8818593" y="5360919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3" name="Овал 42">
            <a:extLst>
              <a:ext uri="{FF2B5EF4-FFF2-40B4-BE49-F238E27FC236}">
                <a16:creationId xmlns:a16="http://schemas.microsoft.com/office/drawing/2014/main" id="{A7BE5A6C-9E72-4F7B-9843-BA6F2B38D167}"/>
              </a:ext>
            </a:extLst>
          </p:cNvPr>
          <p:cNvSpPr/>
          <p:nvPr/>
        </p:nvSpPr>
        <p:spPr>
          <a:xfrm rot="6602461" flipH="1">
            <a:off x="8970993" y="5513319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4" name="Овал 43">
            <a:extLst>
              <a:ext uri="{FF2B5EF4-FFF2-40B4-BE49-F238E27FC236}">
                <a16:creationId xmlns:a16="http://schemas.microsoft.com/office/drawing/2014/main" id="{4555E97B-8143-4674-A0D6-0886C47BDA9B}"/>
              </a:ext>
            </a:extLst>
          </p:cNvPr>
          <p:cNvSpPr/>
          <p:nvPr/>
        </p:nvSpPr>
        <p:spPr>
          <a:xfrm rot="5802121" flipH="1">
            <a:off x="9212976" y="5632337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5" name="Овал 44">
            <a:extLst>
              <a:ext uri="{FF2B5EF4-FFF2-40B4-BE49-F238E27FC236}">
                <a16:creationId xmlns:a16="http://schemas.microsoft.com/office/drawing/2014/main" id="{EE5F233A-CDFE-4857-9648-163258668712}"/>
              </a:ext>
            </a:extLst>
          </p:cNvPr>
          <p:cNvSpPr/>
          <p:nvPr/>
        </p:nvSpPr>
        <p:spPr>
          <a:xfrm rot="6602461" flipH="1">
            <a:off x="9374657" y="5925832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6" name="Овал 45">
            <a:extLst>
              <a:ext uri="{FF2B5EF4-FFF2-40B4-BE49-F238E27FC236}">
                <a16:creationId xmlns:a16="http://schemas.microsoft.com/office/drawing/2014/main" id="{43F7CC6F-14AD-4177-BD4D-1B7535CE70D9}"/>
              </a:ext>
            </a:extLst>
          </p:cNvPr>
          <p:cNvSpPr/>
          <p:nvPr/>
        </p:nvSpPr>
        <p:spPr>
          <a:xfrm rot="6602461" flipH="1">
            <a:off x="8851496" y="4931976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7" name="Овал 46">
            <a:extLst>
              <a:ext uri="{FF2B5EF4-FFF2-40B4-BE49-F238E27FC236}">
                <a16:creationId xmlns:a16="http://schemas.microsoft.com/office/drawing/2014/main" id="{9FF75C52-37EB-476A-9639-D29B403735FA}"/>
              </a:ext>
            </a:extLst>
          </p:cNvPr>
          <p:cNvSpPr/>
          <p:nvPr/>
        </p:nvSpPr>
        <p:spPr>
          <a:xfrm rot="6602461" flipH="1">
            <a:off x="9054913" y="5052945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8" name="Овал 47">
            <a:extLst>
              <a:ext uri="{FF2B5EF4-FFF2-40B4-BE49-F238E27FC236}">
                <a16:creationId xmlns:a16="http://schemas.microsoft.com/office/drawing/2014/main" id="{EDF284F9-E36B-4B83-AA12-6E296FED9056}"/>
              </a:ext>
            </a:extLst>
          </p:cNvPr>
          <p:cNvSpPr/>
          <p:nvPr/>
        </p:nvSpPr>
        <p:spPr>
          <a:xfrm rot="6602461" flipH="1">
            <a:off x="9019478" y="5266241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9" name="Овал 48">
            <a:extLst>
              <a:ext uri="{FF2B5EF4-FFF2-40B4-BE49-F238E27FC236}">
                <a16:creationId xmlns:a16="http://schemas.microsoft.com/office/drawing/2014/main" id="{9C00AB9F-6FF8-4A40-8244-96D8C98BA428}"/>
              </a:ext>
            </a:extLst>
          </p:cNvPr>
          <p:cNvSpPr/>
          <p:nvPr/>
        </p:nvSpPr>
        <p:spPr>
          <a:xfrm rot="6602461" flipH="1">
            <a:off x="9257370" y="5323912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0" name="Овал 49">
            <a:extLst>
              <a:ext uri="{FF2B5EF4-FFF2-40B4-BE49-F238E27FC236}">
                <a16:creationId xmlns:a16="http://schemas.microsoft.com/office/drawing/2014/main" id="{BF5CB04B-E49D-4146-8A34-84EC362AA57D}"/>
              </a:ext>
            </a:extLst>
          </p:cNvPr>
          <p:cNvSpPr/>
          <p:nvPr/>
        </p:nvSpPr>
        <p:spPr>
          <a:xfrm rot="6602461" flipH="1">
            <a:off x="8333793" y="5202623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1" name="Овал 50">
            <a:extLst>
              <a:ext uri="{FF2B5EF4-FFF2-40B4-BE49-F238E27FC236}">
                <a16:creationId xmlns:a16="http://schemas.microsoft.com/office/drawing/2014/main" id="{9716FAEC-06AF-4A05-A93B-1E2008725B9A}"/>
              </a:ext>
            </a:extLst>
          </p:cNvPr>
          <p:cNvSpPr/>
          <p:nvPr/>
        </p:nvSpPr>
        <p:spPr>
          <a:xfrm rot="6602461" flipH="1">
            <a:off x="8486193" y="5355023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2" name="Овал 51">
            <a:extLst>
              <a:ext uri="{FF2B5EF4-FFF2-40B4-BE49-F238E27FC236}">
                <a16:creationId xmlns:a16="http://schemas.microsoft.com/office/drawing/2014/main" id="{0A6EEF19-2ED6-4268-B3C5-3BEB6BD7594E}"/>
              </a:ext>
            </a:extLst>
          </p:cNvPr>
          <p:cNvSpPr/>
          <p:nvPr/>
        </p:nvSpPr>
        <p:spPr>
          <a:xfrm rot="6602461" flipH="1">
            <a:off x="8638593" y="5507423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3" name="Овал 52">
            <a:extLst>
              <a:ext uri="{FF2B5EF4-FFF2-40B4-BE49-F238E27FC236}">
                <a16:creationId xmlns:a16="http://schemas.microsoft.com/office/drawing/2014/main" id="{69597AD4-FCC8-4A81-986B-0E62D8E8C836}"/>
              </a:ext>
            </a:extLst>
          </p:cNvPr>
          <p:cNvSpPr/>
          <p:nvPr/>
        </p:nvSpPr>
        <p:spPr>
          <a:xfrm rot="6602461" flipH="1">
            <a:off x="8851497" y="5704889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4" name="Овал 53">
            <a:extLst>
              <a:ext uri="{FF2B5EF4-FFF2-40B4-BE49-F238E27FC236}">
                <a16:creationId xmlns:a16="http://schemas.microsoft.com/office/drawing/2014/main" id="{85AA4A06-02D9-4F00-A591-658207C07E5D}"/>
              </a:ext>
            </a:extLst>
          </p:cNvPr>
          <p:cNvSpPr/>
          <p:nvPr/>
        </p:nvSpPr>
        <p:spPr>
          <a:xfrm rot="6602461" flipH="1">
            <a:off x="9443762" y="5582981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5" name="Овал 54">
            <a:extLst>
              <a:ext uri="{FF2B5EF4-FFF2-40B4-BE49-F238E27FC236}">
                <a16:creationId xmlns:a16="http://schemas.microsoft.com/office/drawing/2014/main" id="{35D81B56-6EEA-4AEA-9B1B-A15880B3CCA4}"/>
              </a:ext>
            </a:extLst>
          </p:cNvPr>
          <p:cNvSpPr/>
          <p:nvPr/>
        </p:nvSpPr>
        <p:spPr>
          <a:xfrm rot="6602461" flipH="1">
            <a:off x="9089833" y="5810438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6" name="Овал 55">
            <a:extLst>
              <a:ext uri="{FF2B5EF4-FFF2-40B4-BE49-F238E27FC236}">
                <a16:creationId xmlns:a16="http://schemas.microsoft.com/office/drawing/2014/main" id="{E2823E78-61C6-4DC8-B5C8-2ED21AC31548}"/>
              </a:ext>
            </a:extLst>
          </p:cNvPr>
          <p:cNvSpPr/>
          <p:nvPr/>
        </p:nvSpPr>
        <p:spPr>
          <a:xfrm rot="6602461" flipH="1">
            <a:off x="8585526" y="4826386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7" name="Овал 56">
            <a:extLst>
              <a:ext uri="{FF2B5EF4-FFF2-40B4-BE49-F238E27FC236}">
                <a16:creationId xmlns:a16="http://schemas.microsoft.com/office/drawing/2014/main" id="{F43E73A9-B4FE-47DA-B184-313F19A71906}"/>
              </a:ext>
            </a:extLst>
          </p:cNvPr>
          <p:cNvSpPr/>
          <p:nvPr/>
        </p:nvSpPr>
        <p:spPr>
          <a:xfrm rot="6602461" flipH="1">
            <a:off x="9617474" y="5810439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58" name="Прямая со стрелкой 57">
            <a:extLst>
              <a:ext uri="{FF2B5EF4-FFF2-40B4-BE49-F238E27FC236}">
                <a16:creationId xmlns:a16="http://schemas.microsoft.com/office/drawing/2014/main" id="{F8A1AC35-937C-44C9-A64C-4FC917AB91F4}"/>
              </a:ext>
            </a:extLst>
          </p:cNvPr>
          <p:cNvCxnSpPr>
            <a:cxnSpLocks/>
          </p:cNvCxnSpPr>
          <p:nvPr/>
        </p:nvCxnSpPr>
        <p:spPr>
          <a:xfrm flipH="1" flipV="1">
            <a:off x="8152144" y="4536854"/>
            <a:ext cx="912296" cy="888585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Прямая со стрелкой 58">
            <a:extLst>
              <a:ext uri="{FF2B5EF4-FFF2-40B4-BE49-F238E27FC236}">
                <a16:creationId xmlns:a16="http://schemas.microsoft.com/office/drawing/2014/main" id="{0CDE3FEF-AB55-4E5A-BC72-85A8B2736683}"/>
              </a:ext>
            </a:extLst>
          </p:cNvPr>
          <p:cNvCxnSpPr>
            <a:cxnSpLocks/>
          </p:cNvCxnSpPr>
          <p:nvPr/>
        </p:nvCxnSpPr>
        <p:spPr>
          <a:xfrm flipV="1">
            <a:off x="9057733" y="4901375"/>
            <a:ext cx="489308" cy="555247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Прямая со стрелкой 59">
            <a:extLst>
              <a:ext uri="{FF2B5EF4-FFF2-40B4-BE49-F238E27FC236}">
                <a16:creationId xmlns:a16="http://schemas.microsoft.com/office/drawing/2014/main" id="{3C986C3C-873C-4960-BAA7-BC9240DA1F01}"/>
              </a:ext>
            </a:extLst>
          </p:cNvPr>
          <p:cNvCxnSpPr>
            <a:cxnSpLocks/>
          </p:cNvCxnSpPr>
          <p:nvPr/>
        </p:nvCxnSpPr>
        <p:spPr>
          <a:xfrm flipV="1">
            <a:off x="9056638" y="5220646"/>
            <a:ext cx="218832" cy="23308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Прямая со стрелкой 60">
            <a:extLst>
              <a:ext uri="{FF2B5EF4-FFF2-40B4-BE49-F238E27FC236}">
                <a16:creationId xmlns:a16="http://schemas.microsoft.com/office/drawing/2014/main" id="{20A05508-803A-438D-828D-AD2BEA28BBE7}"/>
              </a:ext>
            </a:extLst>
          </p:cNvPr>
          <p:cNvCxnSpPr>
            <a:cxnSpLocks/>
          </p:cNvCxnSpPr>
          <p:nvPr/>
        </p:nvCxnSpPr>
        <p:spPr>
          <a:xfrm flipH="1" flipV="1">
            <a:off x="8880243" y="5238107"/>
            <a:ext cx="206296" cy="21410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Прямоугольник 61">
                <a:extLst>
                  <a:ext uri="{FF2B5EF4-FFF2-40B4-BE49-F238E27FC236}">
                    <a16:creationId xmlns:a16="http://schemas.microsoft.com/office/drawing/2014/main" id="{D5888853-72DC-4832-AE53-86975DE0F7A7}"/>
                  </a:ext>
                </a:extLst>
              </p:cNvPr>
              <p:cNvSpPr/>
              <p:nvPr/>
            </p:nvSpPr>
            <p:spPr>
              <a:xfrm>
                <a:off x="9161347" y="5236927"/>
                <a:ext cx="460319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l-G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l-GR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ν</m:t>
                            </m:r>
                          </m:e>
                          <m:sub>
                            <m:r>
                              <a:rPr lang="ru-RU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ru-RU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2" name="Прямоугольник 61">
                <a:extLst>
                  <a:ext uri="{FF2B5EF4-FFF2-40B4-BE49-F238E27FC236}">
                    <a16:creationId xmlns:a16="http://schemas.microsoft.com/office/drawing/2014/main" id="{D5888853-72DC-4832-AE53-86975DE0F7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1347" y="5236927"/>
                <a:ext cx="460319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Прямоугольник 62">
                <a:extLst>
                  <a:ext uri="{FF2B5EF4-FFF2-40B4-BE49-F238E27FC236}">
                    <a16:creationId xmlns:a16="http://schemas.microsoft.com/office/drawing/2014/main" id="{76AE8A2A-2D05-46EA-B60A-FB4A5EC758E4}"/>
                  </a:ext>
                </a:extLst>
              </p:cNvPr>
              <p:cNvSpPr/>
              <p:nvPr/>
            </p:nvSpPr>
            <p:spPr>
              <a:xfrm>
                <a:off x="8574895" y="5207453"/>
                <a:ext cx="460319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l-G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l-GR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ν</m:t>
                            </m:r>
                          </m:e>
                          <m:sub>
                            <m:r>
                              <a:rPr lang="ru-RU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ru-RU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3" name="Прямоугольник 62">
                <a:extLst>
                  <a:ext uri="{FF2B5EF4-FFF2-40B4-BE49-F238E27FC236}">
                    <a16:creationId xmlns:a16="http://schemas.microsoft.com/office/drawing/2014/main" id="{76AE8A2A-2D05-46EA-B60A-FB4A5EC758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4895" y="5207453"/>
                <a:ext cx="460319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Прямоугольник 63">
                <a:extLst>
                  <a:ext uri="{FF2B5EF4-FFF2-40B4-BE49-F238E27FC236}">
                    <a16:creationId xmlns:a16="http://schemas.microsoft.com/office/drawing/2014/main" id="{BED821A6-1999-4AF2-B579-61BDAF94C0DC}"/>
                  </a:ext>
                </a:extLst>
              </p:cNvPr>
              <p:cNvSpPr/>
              <p:nvPr/>
            </p:nvSpPr>
            <p:spPr>
              <a:xfrm>
                <a:off x="9541589" y="4811563"/>
                <a:ext cx="679866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l-GR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lang="ru-RU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acc>
                      <m:accPr>
                        <m:chr m:val="⃗"/>
                        <m:ctrlPr>
                          <a:rPr lang="el-G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l-GR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ν</m:t>
                            </m:r>
                          </m:e>
                          <m:sub>
                            <m:r>
                              <a:rPr lang="ru-RU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ru-RU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4" name="Прямоугольник 63">
                <a:extLst>
                  <a:ext uri="{FF2B5EF4-FFF2-40B4-BE49-F238E27FC236}">
                    <a16:creationId xmlns:a16="http://schemas.microsoft.com/office/drawing/2014/main" id="{BED821A6-1999-4AF2-B579-61BDAF94C0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1589" y="4811563"/>
                <a:ext cx="679866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Прямоугольник 64">
                <a:extLst>
                  <a:ext uri="{FF2B5EF4-FFF2-40B4-BE49-F238E27FC236}">
                    <a16:creationId xmlns:a16="http://schemas.microsoft.com/office/drawing/2014/main" id="{F1363FCF-2BF1-4CB7-8727-BF290489AF42}"/>
                  </a:ext>
                </a:extLst>
              </p:cNvPr>
              <p:cNvSpPr/>
              <p:nvPr/>
            </p:nvSpPr>
            <p:spPr>
              <a:xfrm>
                <a:off x="7660066" y="4739780"/>
                <a:ext cx="720518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l-GR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lang="ru-RU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l-GR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⃗"/>
                        <m:ctrlPr>
                          <a:rPr lang="el-G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l-GR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ν</m:t>
                            </m:r>
                          </m:e>
                          <m:sub>
                            <m:r>
                              <a:rPr lang="ru-RU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ru-RU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5" name="Прямоугольник 64">
                <a:extLst>
                  <a:ext uri="{FF2B5EF4-FFF2-40B4-BE49-F238E27FC236}">
                    <a16:creationId xmlns:a16="http://schemas.microsoft.com/office/drawing/2014/main" id="{F1363FCF-2BF1-4CB7-8727-BF290489AF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0066" y="4739780"/>
                <a:ext cx="720518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1764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31" grpId="0"/>
      <p:bldP spid="25" grpId="0"/>
      <p:bldP spid="32" grpId="0"/>
      <p:bldP spid="33" grpId="0"/>
      <p:bldP spid="35" grpId="0"/>
      <p:bldP spid="36" grpId="0"/>
      <p:bldP spid="37" grpId="0"/>
      <p:bldP spid="38" grpId="0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62" grpId="0"/>
      <p:bldP spid="63" grpId="0"/>
      <p:bldP spid="64" grpId="0"/>
      <p:bldP spid="6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 предыдущей серии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6264" y="649297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5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Регрессия. </a:t>
            </a:r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Антон Долганов</a:t>
            </a:r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7" name="Прямая соединительная линия 16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D38EB6DB-C460-4F7A-8BAE-9426ADF0870B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A764042A-EC52-463E-A7A7-164C646B1A2A}"/>
              </a:ext>
            </a:extLst>
          </p:cNvPr>
          <p:cNvSpPr/>
          <p:nvPr/>
        </p:nvSpPr>
        <p:spPr>
          <a:xfrm>
            <a:off x="911424" y="1556792"/>
            <a:ext cx="763284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Регрессия</a:t>
            </a:r>
            <a:endParaRPr lang="en-US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A764042A-EC52-463E-A7A7-164C646B1A2A}"/>
              </a:ext>
            </a:extLst>
          </p:cNvPr>
          <p:cNvSpPr/>
          <p:nvPr/>
        </p:nvSpPr>
        <p:spPr>
          <a:xfrm>
            <a:off x="911424" y="2204864"/>
            <a:ext cx="763284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Метод Наименьших Квадратов</a:t>
            </a:r>
            <a:endParaRPr lang="en-US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A764042A-EC52-463E-A7A7-164C646B1A2A}"/>
              </a:ext>
            </a:extLst>
          </p:cNvPr>
          <p:cNvSpPr/>
          <p:nvPr/>
        </p:nvSpPr>
        <p:spPr>
          <a:xfrm>
            <a:off x="911424" y="2780928"/>
            <a:ext cx="763284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Градиентный Спуск</a:t>
            </a:r>
            <a:endParaRPr lang="en-US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A764042A-EC52-463E-A7A7-164C646B1A2A}"/>
              </a:ext>
            </a:extLst>
          </p:cNvPr>
          <p:cNvSpPr/>
          <p:nvPr/>
        </p:nvSpPr>
        <p:spPr>
          <a:xfrm>
            <a:off x="891778" y="4135029"/>
            <a:ext cx="763284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Метрики Регрессии</a:t>
            </a:r>
            <a:endParaRPr lang="en-US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A764042A-EC52-463E-A7A7-164C646B1A2A}"/>
              </a:ext>
            </a:extLst>
          </p:cNvPr>
          <p:cNvSpPr/>
          <p:nvPr/>
        </p:nvSpPr>
        <p:spPr>
          <a:xfrm>
            <a:off x="911424" y="5085184"/>
            <a:ext cx="763284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Регуляризация</a:t>
            </a:r>
            <a:endParaRPr lang="en-US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2" name="Прямоугольник 21"/>
          <p:cNvSpPr/>
          <p:nvPr/>
        </p:nvSpPr>
        <p:spPr>
          <a:xfrm>
            <a:off x="1559496" y="3318892"/>
            <a:ext cx="878497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IBM Plex Mono"/>
                <a:ea typeface="Verdana" panose="020B0604030504040204" pitchFamily="34" charset="0"/>
                <a:cs typeface="Times New Roman" panose="02020603050405020304" pitchFamily="18" charset="0"/>
              </a:rPr>
              <a:t>Движемся к минимуму функции потерь по антиградиенту небольшими шагами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ABE7244-E379-42C4-A68B-161F48D195A3}"/>
              </a:ext>
            </a:extLst>
          </p:cNvPr>
          <p:cNvSpPr txBox="1"/>
          <p:nvPr/>
        </p:nvSpPr>
        <p:spPr>
          <a:xfrm>
            <a:off x="1415480" y="5733256"/>
            <a:ext cx="91450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IBM Plex Mono"/>
                <a:ea typeface="Verdana" panose="020B0604030504040204" pitchFamily="34" charset="0"/>
                <a:cs typeface="Times New Roman" panose="02020603050405020304" pitchFamily="18" charset="0"/>
              </a:rPr>
              <a:t>Уменьшаем переобучение накладывая дополнительные ограничения на функцию потерь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ABE7244-E379-42C4-A68B-161F48D195A3}"/>
              </a:ext>
            </a:extLst>
          </p:cNvPr>
          <p:cNvSpPr txBox="1"/>
          <p:nvPr/>
        </p:nvSpPr>
        <p:spPr>
          <a:xfrm>
            <a:off x="1487488" y="4725144"/>
            <a:ext cx="61926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IBM Plex Mono"/>
                <a:ea typeface="Verdana" panose="020B0604030504040204" pitchFamily="34" charset="0"/>
                <a:cs typeface="Times New Roman" panose="02020603050405020304" pitchFamily="18" charset="0"/>
              </a:rPr>
              <a:t>Не забываем про </a:t>
            </a:r>
            <a:r>
              <a:rPr lang="ru-RU" sz="2400" dirty="0" err="1">
                <a:solidFill>
                  <a:schemeClr val="bg1"/>
                </a:solidFill>
                <a:latin typeface="IBM Plex Mono"/>
                <a:ea typeface="Verdana" panose="020B0604030504040204" pitchFamily="34" charset="0"/>
                <a:cs typeface="Times New Roman" panose="02020603050405020304" pitchFamily="18" charset="0"/>
              </a:rPr>
              <a:t>валидацию</a:t>
            </a:r>
            <a:endParaRPr lang="ru-RU" sz="2400" dirty="0">
              <a:solidFill>
                <a:schemeClr val="bg1"/>
              </a:solidFill>
              <a:latin typeface="IBM Plex Mono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1303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64945" y="875804"/>
            <a:ext cx="9009174" cy="827739"/>
          </a:xfrm>
        </p:spPr>
        <p:txBody>
          <a:bodyPr>
            <a:normAutofit fontScale="90000"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Метод Главных Компонент</a:t>
            </a:r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:</a:t>
            </a:r>
            <a:b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Объясненная Дисперсия </a:t>
            </a:r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Explained Variance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13143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20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Матричное Разложение. Антон Долганов</a:t>
            </a:r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Прямая соединительная линия 11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77AC12DC-EB7E-40C9-8281-93E33643C92C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B7F329AE-C9C0-45D2-BAA9-856B9C1FB6C1}"/>
                  </a:ext>
                </a:extLst>
              </p:cNvPr>
              <p:cNvSpPr/>
              <p:nvPr/>
            </p:nvSpPr>
            <p:spPr>
              <a:xfrm>
                <a:off x="9728891" y="1589525"/>
                <a:ext cx="2328936" cy="106734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q</m:t>
                      </m:r>
                      <m:r>
                        <a:rPr lang="en-US" sz="24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m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4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p>
                            <m:e>
                              <m:sSub>
                                <m:sSubPr>
                                  <m:ctrlPr>
                                    <a:rPr lang="en-US" sz="24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l-GR" sz="24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24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p/>
                              </m:sSup>
                            </m:sup>
                            <m:e>
                              <m:sSub>
                                <m:sSubPr>
                                  <m:ctrlPr>
                                    <a:rPr lang="en-US" sz="24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l-GR" sz="24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24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B7F329AE-C9C0-45D2-BAA9-856B9C1FB6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28891" y="1589525"/>
                <a:ext cx="2328936" cy="10673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508C2CBB-1A21-4BAD-B005-E81FB6307185}"/>
                  </a:ext>
                </a:extLst>
              </p:cNvPr>
              <p:cNvSpPr/>
              <p:nvPr/>
            </p:nvSpPr>
            <p:spPr>
              <a:xfrm>
                <a:off x="119336" y="1892364"/>
                <a:ext cx="412286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l-GR" sz="2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- </a:t>
                </a:r>
                <a:r>
                  <a:rPr lang="ru-RU" sz="20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Объясненная Дисперсия </a:t>
                </a:r>
                <a:endParaRPr lang="ru-RU" sz="2400" dirty="0"/>
              </a:p>
            </p:txBody>
          </p:sp>
        </mc:Choice>
        <mc:Fallback xmlns="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508C2CBB-1A21-4BAD-B005-E81FB63071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336" y="1892364"/>
                <a:ext cx="4122860" cy="461665"/>
              </a:xfrm>
              <a:prstGeom prst="rect">
                <a:avLst/>
              </a:prstGeom>
              <a:blipFill>
                <a:blip r:embed="rId8"/>
                <a:stretch>
                  <a:fillRect l="-444" t="-11842" r="-592" b="-2763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AD1CC667-4BA7-4F3D-8ED0-7565373295CB}"/>
              </a:ext>
            </a:extLst>
          </p:cNvPr>
          <p:cNvSpPr/>
          <p:nvPr/>
        </p:nvSpPr>
        <p:spPr>
          <a:xfrm>
            <a:off x="4361436" y="1939660"/>
            <a:ext cx="54361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Кумулятивная Объясненная Дисперсия</a:t>
            </a:r>
            <a:endParaRPr lang="ru-RU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E58063B2-5A29-431C-8BF2-B24B5EA5A1C9}"/>
                  </a:ext>
                </a:extLst>
              </p:cNvPr>
              <p:cNvSpPr/>
              <p:nvPr/>
            </p:nvSpPr>
            <p:spPr>
              <a:xfrm>
                <a:off x="5680540" y="4058300"/>
                <a:ext cx="119282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E58063B2-5A29-431C-8BF2-B24B5EA5A1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0540" y="4058300"/>
                <a:ext cx="1192827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E0045407-110E-4473-A7E8-B4895D5D587B}"/>
                  </a:ext>
                </a:extLst>
              </p:cNvPr>
              <p:cNvSpPr/>
              <p:nvPr/>
            </p:nvSpPr>
            <p:spPr>
              <a:xfrm>
                <a:off x="9162629" y="6413481"/>
                <a:ext cx="68980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E0045407-110E-4473-A7E8-B4895D5D58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2629" y="6413481"/>
                <a:ext cx="689804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8">
            <a:extLst>
              <a:ext uri="{FF2B5EF4-FFF2-40B4-BE49-F238E27FC236}">
                <a16:creationId xmlns:a16="http://schemas.microsoft.com/office/drawing/2014/main" id="{77E9E525-CEB0-496A-9855-BAA4D8FAFB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034" y="2586259"/>
            <a:ext cx="5257800" cy="3914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>
            <a:extLst>
              <a:ext uri="{FF2B5EF4-FFF2-40B4-BE49-F238E27FC236}">
                <a16:creationId xmlns:a16="http://schemas.microsoft.com/office/drawing/2014/main" id="{58B6926F-B092-4C82-80F3-1676BED226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4072" y="2636912"/>
            <a:ext cx="5133975" cy="3914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5BFAD358-9164-4DC2-A41C-8F2720E43609}"/>
                  </a:ext>
                </a:extLst>
              </p:cNvPr>
              <p:cNvSpPr/>
              <p:nvPr/>
            </p:nvSpPr>
            <p:spPr>
              <a:xfrm>
                <a:off x="2954803" y="6411966"/>
                <a:ext cx="68980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5BFAD358-9164-4DC2-A41C-8F2720E436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4803" y="6411966"/>
                <a:ext cx="689804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81BAE4FD-A731-4468-9C69-D30E89858531}"/>
                  </a:ext>
                </a:extLst>
              </p:cNvPr>
              <p:cNvSpPr/>
              <p:nvPr/>
            </p:nvSpPr>
            <p:spPr>
              <a:xfrm>
                <a:off x="-20240" y="4005064"/>
                <a:ext cx="99283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l-GR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𝜆</m:t>
                          </m:r>
                        </m:e>
                      </m:func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81BAE4FD-A731-4468-9C69-D30E898585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0240" y="4005064"/>
                <a:ext cx="992836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90495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3" grpId="0"/>
      <p:bldP spid="5" grpId="0"/>
      <p:bldP spid="14" grpId="0"/>
      <p:bldP spid="15" grpId="0"/>
      <p:bldP spid="18" grpId="0"/>
      <p:bldP spid="1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1057935"/>
            <a:ext cx="7920880" cy="827739"/>
          </a:xfrm>
        </p:spPr>
        <p:txBody>
          <a:bodyPr>
            <a:normAutofit fontScale="90000"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Метод Главных Компонент</a:t>
            </a:r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:</a:t>
            </a:r>
            <a:b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 что</a:t>
            </a:r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?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13143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21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Матричное Разложение. Антон Долганов</a:t>
            </a:r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Прямая соединительная линия 11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77AC12DC-EB7E-40C9-8281-93E33643C92C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E36E84DC-A171-42F0-8960-25E4BB1925D0}"/>
              </a:ext>
            </a:extLst>
          </p:cNvPr>
          <p:cNvSpPr/>
          <p:nvPr/>
        </p:nvSpPr>
        <p:spPr>
          <a:xfrm>
            <a:off x="839416" y="3140968"/>
            <a:ext cx="529394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-apple-system"/>
              </a:rPr>
              <a:t>Матрица трансформации</a:t>
            </a:r>
            <a:endParaRPr lang="en-US" sz="3200" b="1" dirty="0">
              <a:solidFill>
                <a:schemeClr val="bg1"/>
              </a:solidFill>
              <a:latin typeface="-apple-system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F793E6F4-DCAD-43A1-9D86-79B54D9FB5CE}"/>
                  </a:ext>
                </a:extLst>
              </p:cNvPr>
              <p:cNvSpPr/>
              <p:nvPr/>
            </p:nvSpPr>
            <p:spPr>
              <a:xfrm>
                <a:off x="6600056" y="3140968"/>
                <a:ext cx="4808176" cy="5818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sz="28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l-GR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l-GR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l-GR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ν</m:t>
                                </m:r>
                              </m:e>
                              <m:sub>
                                <m:r>
                                  <a:rPr lang="ru-RU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,</m:t>
                        </m:r>
                        <m:acc>
                          <m:accPr>
                            <m:chr m:val="⃗"/>
                            <m:ctrlPr>
                              <a:rPr lang="el-GR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l-GR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l-GR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ν</m:t>
                                </m:r>
                              </m:e>
                              <m:sub>
                                <m:r>
                                  <a:rPr lang="ru-RU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acc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, …,</m:t>
                        </m:r>
                        <m:acc>
                          <m:accPr>
                            <m:chr m:val="⃗"/>
                            <m:ctrlPr>
                              <a:rPr lang="el-GR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l-GR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l-GR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ν</m:t>
                                </m:r>
                              </m:e>
                              <m:sub>
                                <m:sSup>
                                  <m:sSupPr>
                                    <m:ctrl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p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sub>
                            </m:sSub>
                          </m:e>
                        </m:acc>
                      </m:e>
                    </m:d>
                  </m:oMath>
                </a14:m>
                <a:r>
                  <a:rPr lang="en-US" sz="2800" dirty="0">
                    <a:solidFill>
                      <a:schemeClr val="bg1"/>
                    </a:solidFill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l-GR" sz="2800" dirty="0">
                            <a:solidFill>
                              <a:schemeClr val="bg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ϵ</m:t>
                        </m:r>
                        <m:r>
                          <m:rPr>
                            <m:nor/>
                          </m:rPr>
                          <a:rPr lang="en-US" sz="2800" b="1" i="0" dirty="0" smtClean="0">
                            <a:solidFill>
                              <a:schemeClr val="bg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2800" b="1" dirty="0">
                            <a:solidFill>
                              <a:schemeClr val="bg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ℝ</m:t>
                        </m:r>
                      </m:e>
                      <m:sup>
                        <m:sSup>
                          <m:sSupPr>
                            <m:ctrlP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×</m:t>
                        </m:r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sz="28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ru-RU" sz="2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F793E6F4-DCAD-43A1-9D86-79B54D9FB5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0056" y="3140968"/>
                <a:ext cx="4808176" cy="58189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6AE069E9-3B87-42E7-924E-1B4C5D11F40E}"/>
                  </a:ext>
                </a:extLst>
              </p:cNvPr>
              <p:cNvSpPr/>
              <p:nvPr/>
            </p:nvSpPr>
            <p:spPr>
              <a:xfrm>
                <a:off x="623392" y="4725144"/>
                <a:ext cx="4437240" cy="6408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80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Y</m:t>
                      </m:r>
                      <m:r>
                        <m:rPr>
                          <m:nor/>
                        </m:rPr>
                        <a:rPr lang="en-US" sz="2800" dirty="0" smtClean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 =</m:t>
                      </m:r>
                      <m:sSup>
                        <m:sSupPr>
                          <m:ctrlP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X</m:t>
                          </m:r>
                        </m:e>
                        <m:sup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p>
                      <m:r>
                        <m:rPr>
                          <m:nor/>
                        </m:rPr>
                        <a:rPr lang="en-US" sz="2800" b="0" i="0" dirty="0" smtClean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∗</m:t>
                      </m:r>
                      <m:r>
                        <m:rPr>
                          <m:nor/>
                        </m:rPr>
                        <a:rPr lang="en-US" sz="2800" dirty="0" smtClean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W</m:t>
                      </m:r>
                      <m:r>
                        <a:rPr lang="en-US" sz="2800" b="0" i="1" baseline="3000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𝑇</m:t>
                      </m:r>
                      <m:sSup>
                        <m:sSup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m:rPr>
                              <m:nor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(</m:t>
                          </m:r>
                          <m:sSubSup>
                            <m:sSubSupPr>
                              <m:ctrlP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</m:sub>
                            <m:sup/>
                          </m:sSubSup>
                          <m:r>
                            <m:rPr>
                              <m:nor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) </m:t>
                          </m:r>
                          <m:r>
                            <m:rPr>
                              <m:nor/>
                            </m:rPr>
                            <a:rPr lang="el-GR" sz="28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2800" b="0" i="0" dirty="0" smtClean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28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n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sSup>
                            <m:sSup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p>
                      </m:sSup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6AE069E9-3B87-42E7-924E-1B4C5D11F4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392" y="4725144"/>
                <a:ext cx="4437240" cy="64088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6612AF57-8372-4DD8-A72F-BDFABE349E62}"/>
                  </a:ext>
                </a:extLst>
              </p:cNvPr>
              <p:cNvSpPr/>
              <p:nvPr/>
            </p:nvSpPr>
            <p:spPr>
              <a:xfrm>
                <a:off x="1007934" y="5705619"/>
                <a:ext cx="5298823" cy="4788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,1</m:t>
                          </m:r>
                        </m:sub>
                        <m:sup/>
                      </m:sSubSup>
                      <m:r>
                        <a:rPr lang="ru-RU" sz="20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bSup>
                      <m:acc>
                        <m:accPr>
                          <m:chr m:val="⃗"/>
                          <m:ctrlPr>
                            <a:rPr lang="el-G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l-G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ν</m:t>
                              </m:r>
                            </m:e>
                            <m:sub>
                              <m:r>
                                <a:rPr lang="ru-RU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,1</m:t>
                          </m:r>
                        </m:sub>
                        <m:sup>
                          <m: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bSup>
                      <m:sSubSup>
                        <m:sSubSupPr>
                          <m:ctrlP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  <m: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  <m:sup/>
                      </m:sSubSup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,2</m:t>
                          </m:r>
                        </m:sub>
                        <m:sup>
                          <m: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bSup>
                      <m:sSubSup>
                        <m:sSubSupPr>
                          <m:ctrlP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  <m: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  <m:sup/>
                      </m:sSubSup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+…+</m:t>
                      </m:r>
                      <m:sSubSup>
                        <m:sSubSupPr>
                          <m:ctrlP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bSup>
                      <m:sSubSup>
                        <m:sSubSupPr>
                          <m:ctrlP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  <m: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sub>
                        <m:sup/>
                      </m:sSubSup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6612AF57-8372-4DD8-A72F-BDFABE349E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7934" y="5705619"/>
                <a:ext cx="5298823" cy="478849"/>
              </a:xfrm>
              <a:prstGeom prst="rect">
                <a:avLst/>
              </a:prstGeom>
              <a:blipFill>
                <a:blip r:embed="rId6"/>
                <a:stretch>
                  <a:fillRect b="-759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99A20153-7C0D-40CF-83EB-67863AF8D199}"/>
                  </a:ext>
                </a:extLst>
              </p:cNvPr>
              <p:cNvSpPr/>
              <p:nvPr/>
            </p:nvSpPr>
            <p:spPr>
              <a:xfrm>
                <a:off x="876562" y="4007084"/>
                <a:ext cx="6493252" cy="5656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l-GR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l-GR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ν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acc>
                    <m:sSup>
                      <m:sSupPr>
                        <m:ctrlP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l-GR" sz="2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ϵ</m:t>
                        </m:r>
                        <m:r>
                          <m:rPr>
                            <m:nor/>
                          </m:rPr>
                          <a:rPr lang="en-US" sz="2800" b="1" i="0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2800" b="1" dirty="0">
                            <a:solidFill>
                              <a:schemeClr val="bg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×1</m:t>
                        </m:r>
                      </m:sup>
                    </m:sSup>
                  </m:oMath>
                </a14:m>
                <a:r>
                  <a:rPr lang="en-US" sz="28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- “</a:t>
                </a:r>
                <a:r>
                  <a:rPr lang="ru-RU" sz="28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веса</a:t>
                </a:r>
                <a:r>
                  <a:rPr lang="en-US" sz="28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” </a:t>
                </a:r>
                <a:r>
                  <a:rPr lang="ru-RU" sz="28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исходных параметров</a:t>
                </a:r>
              </a:p>
            </p:txBody>
          </p:sp>
        </mc:Choice>
        <mc:Fallback xmlns="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99A20153-7C0D-40CF-83EB-67863AF8D1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562" y="4007084"/>
                <a:ext cx="6493252" cy="565668"/>
              </a:xfrm>
              <a:prstGeom prst="rect">
                <a:avLst/>
              </a:prstGeom>
              <a:blipFill>
                <a:blip r:embed="rId7"/>
                <a:stretch>
                  <a:fillRect t="-10753" r="-1127" b="-2150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80DDC4B1-7045-48D3-91BD-4CF7D60CDB28}"/>
                  </a:ext>
                </a:extLst>
              </p:cNvPr>
              <p:cNvSpPr/>
              <p:nvPr/>
            </p:nvSpPr>
            <p:spPr>
              <a:xfrm>
                <a:off x="5155288" y="4743497"/>
                <a:ext cx="115146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28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&lt;</a:t>
                </a:r>
                <a:r>
                  <a:rPr lang="en-US" sz="2800" i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</a:t>
                </a:r>
                <a:r>
                  <a:rPr lang="en-US" sz="28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ru-RU" sz="2800" dirty="0"/>
              </a:p>
            </p:txBody>
          </p:sp>
        </mc:Choice>
        <mc:Fallback xmlns=""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80DDC4B1-7045-48D3-91BD-4CF7D60CDB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5288" y="4743497"/>
                <a:ext cx="1151469" cy="523220"/>
              </a:xfrm>
              <a:prstGeom prst="rect">
                <a:avLst/>
              </a:prstGeom>
              <a:blipFill>
                <a:blip r:embed="rId8"/>
                <a:stretch>
                  <a:fillRect t="-12791" r="-1587" b="-302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79A3ED53-CAC5-4C19-8107-15F69358FCAD}"/>
              </a:ext>
            </a:extLst>
          </p:cNvPr>
          <p:cNvSpPr/>
          <p:nvPr/>
        </p:nvSpPr>
        <p:spPr>
          <a:xfrm>
            <a:off x="6432929" y="4454462"/>
            <a:ext cx="3817520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Cambria Math" panose="02040503050406030204" pitchFamily="18" charset="0"/>
              </a:rPr>
              <a:t>Главные Компоненты </a:t>
            </a:r>
          </a:p>
          <a:p>
            <a:r>
              <a:rPr lang="en-US" sz="2800" dirty="0">
                <a:solidFill>
                  <a:schemeClr val="bg1"/>
                </a:solidFill>
                <a:latin typeface="Cambria Math" panose="02040503050406030204" pitchFamily="18" charset="0"/>
              </a:rPr>
              <a:t>Principal Components</a:t>
            </a:r>
            <a:endParaRPr lang="ru-RU" sz="2800" dirty="0"/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6ADBD00E-A0D4-4CF9-9090-BB7ECA04FD8A}"/>
              </a:ext>
            </a:extLst>
          </p:cNvPr>
          <p:cNvSpPr/>
          <p:nvPr/>
        </p:nvSpPr>
        <p:spPr>
          <a:xfrm>
            <a:off x="6528048" y="5661248"/>
            <a:ext cx="489313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Cambria Math" panose="02040503050406030204" pitchFamily="18" charset="0"/>
              </a:rPr>
              <a:t>Первая Главная Компонента</a:t>
            </a:r>
            <a:endParaRPr lang="ru-RU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F716DBDD-C416-414C-93E3-C04B559AC247}"/>
                  </a:ext>
                </a:extLst>
              </p:cNvPr>
              <p:cNvSpPr/>
              <p:nvPr/>
            </p:nvSpPr>
            <p:spPr>
              <a:xfrm>
                <a:off x="5375920" y="1916832"/>
                <a:ext cx="3312368" cy="110799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6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Σ</m:t>
                      </m:r>
                      <m:acc>
                        <m:accPr>
                          <m:chr m:val="⃗"/>
                          <m:ctrlPr>
                            <a:rPr lang="el-GR" sz="6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l-GR" sz="6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ν</m:t>
                          </m:r>
                        </m:e>
                      </m:acc>
                      <m:r>
                        <a:rPr lang="ru-RU" sz="6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l-GR" sz="6600" b="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acc>
                        <m:accPr>
                          <m:chr m:val="⃗"/>
                          <m:ctrlPr>
                            <a:rPr lang="el-GR" sz="6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l-GR" sz="6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ν</m:t>
                          </m:r>
                        </m:e>
                      </m:acc>
                    </m:oMath>
                  </m:oMathPara>
                </a14:m>
                <a:endParaRPr lang="ru-RU" sz="6000" dirty="0"/>
              </a:p>
            </p:txBody>
          </p:sp>
        </mc:Choice>
        <mc:Fallback xmlns="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F716DBDD-C416-414C-93E3-C04B559AC2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5920" y="1916832"/>
                <a:ext cx="3312368" cy="110799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E8082BA8-53AC-4726-81AC-6260E0C1D6D2}"/>
                  </a:ext>
                </a:extLst>
              </p:cNvPr>
              <p:cNvSpPr/>
              <p:nvPr/>
            </p:nvSpPr>
            <p:spPr>
              <a:xfrm>
                <a:off x="1991544" y="1772816"/>
                <a:ext cx="2954976" cy="124880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4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Σ</m:t>
                      </m:r>
                      <m:r>
                        <a:rPr lang="en-US" sz="4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sSup>
                        <m:sSupPr>
                          <m:ctrlPr>
                            <a:rPr lang="en-US" sz="40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40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X</m:t>
                          </m:r>
                        </m:e>
                        <m:sup>
                          <m:r>
                            <a:rPr lang="en-US" sz="4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p>
                      <m:sSup>
                        <m:sSupPr>
                          <m:ctrlPr>
                            <a:rPr lang="en-US" sz="4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40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X</m:t>
                          </m:r>
                        </m:e>
                        <m:sup>
                          <m:r>
                            <a:rPr lang="en-US" sz="4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  <m:r>
                            <a:rPr lang="en-US" sz="4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4000" dirty="0">
                  <a:solidFill>
                    <a:schemeClr val="bg1"/>
                  </a:solidFill>
                  <a:latin typeface="Linux Libertine"/>
                </a:endParaRPr>
              </a:p>
            </p:txBody>
          </p:sp>
        </mc:Choice>
        <mc:Fallback xmlns="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E8082BA8-53AC-4726-81AC-6260E0C1D6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1544" y="1772816"/>
                <a:ext cx="2954976" cy="124880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3858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16" grpId="0"/>
      <p:bldP spid="18" grpId="0"/>
      <p:bldP spid="19" grpId="0"/>
      <p:bldP spid="5" grpId="0"/>
      <p:bldP spid="6" grpId="0"/>
      <p:bldP spid="7" grpId="0"/>
      <p:bldP spid="2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 fontScale="90000"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Метод Главных Компонент</a:t>
            </a:r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:</a:t>
            </a:r>
            <a:b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Как выбрать </a:t>
            </a:r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m’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13143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22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Матричное Разложение. Антон Долганов</a:t>
            </a:r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Прямая соединительная линия 11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77AC12DC-EB7E-40C9-8281-93E33643C92C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B7F329AE-C9C0-45D2-BAA9-856B9C1FB6C1}"/>
                  </a:ext>
                </a:extLst>
              </p:cNvPr>
              <p:cNvSpPr/>
              <p:nvPr/>
            </p:nvSpPr>
            <p:spPr>
              <a:xfrm>
                <a:off x="1127448" y="3933056"/>
                <a:ext cx="8784976" cy="106734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m</m:t>
                          </m:r>
                        </m:e>
                        <m:sup>
                          <m:r>
                            <a:rPr lang="en-US" sz="24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ru-RU" sz="2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такое что </m:t>
                      </m:r>
                      <m:r>
                        <m:rPr>
                          <m:sty m:val="p"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q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m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sz="24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p>
                            <m:e>
                              <m:sSub>
                                <m:sSubPr>
                                  <m:ctrlPr>
                                    <a:rPr lang="en-US" sz="24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l-GR" sz="24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24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p/>
                              </m:sSup>
                            </m:sup>
                            <m:e>
                              <m:sSub>
                                <m:sSubPr>
                                  <m:ctrlPr>
                                    <a:rPr lang="en-US" sz="24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l-GR" sz="24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24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  <m:r>
                        <a:rPr lang="en-US" sz="2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≥0.9 (</m:t>
                      </m:r>
                      <m:r>
                        <a:rPr lang="ru-RU" sz="2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ну или другой порог</m:t>
                      </m:r>
                      <m:r>
                        <a:rPr lang="en-US" sz="2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B7F329AE-C9C0-45D2-BAA9-856B9C1FB6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7448" y="3933056"/>
                <a:ext cx="8784976" cy="10673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E36E84DC-A171-42F0-8960-25E4BB1925D0}"/>
              </a:ext>
            </a:extLst>
          </p:cNvPr>
          <p:cNvSpPr/>
          <p:nvPr/>
        </p:nvSpPr>
        <p:spPr>
          <a:xfrm>
            <a:off x="802059" y="1860794"/>
            <a:ext cx="1015583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1. </a:t>
            </a:r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Выбрать произвольно</a:t>
            </a:r>
            <a:endParaRPr lang="en-US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C674DD18-235A-4639-AB5E-E2EA63E9FA8B}"/>
              </a:ext>
            </a:extLst>
          </p:cNvPr>
          <p:cNvSpPr/>
          <p:nvPr/>
        </p:nvSpPr>
        <p:spPr>
          <a:xfrm>
            <a:off x="695400" y="2996952"/>
            <a:ext cx="1138423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2. </a:t>
            </a:r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Выберите порог для кумулятивной объясненной дисперсии</a:t>
            </a:r>
            <a:endParaRPr lang="en-US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13016241-E14C-4DC4-957D-2DB10424C4E4}"/>
              </a:ext>
            </a:extLst>
          </p:cNvPr>
          <p:cNvSpPr/>
          <p:nvPr/>
        </p:nvSpPr>
        <p:spPr>
          <a:xfrm>
            <a:off x="814888" y="4860197"/>
            <a:ext cx="11354663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3. </a:t>
            </a:r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Выберите порог для добавления объясненной дисперсии</a:t>
            </a:r>
            <a:endParaRPr lang="en-US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F793E6F4-DCAD-43A1-9D86-79B54D9FB5CE}"/>
              </a:ext>
            </a:extLst>
          </p:cNvPr>
          <p:cNvSpPr/>
          <p:nvPr/>
        </p:nvSpPr>
        <p:spPr>
          <a:xfrm>
            <a:off x="1487488" y="2564904"/>
            <a:ext cx="407560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 или 3 для визуализации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A79E3DBB-578A-4115-9048-4226715BC696}"/>
                  </a:ext>
                </a:extLst>
              </p:cNvPr>
              <p:cNvSpPr/>
              <p:nvPr/>
            </p:nvSpPr>
            <p:spPr>
              <a:xfrm>
                <a:off x="1415480" y="5877272"/>
                <a:ext cx="8640960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m</m:t>
                          </m:r>
                        </m:e>
                        <m:sup>
                          <m:r>
                            <a:rPr lang="en-US" sz="24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ru-RU" sz="2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до тех пор пока 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l-GR" sz="2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  <m: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≥0.001</m:t>
                      </m:r>
                      <m:r>
                        <a:rPr lang="en-US" sz="2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ru-RU" sz="2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ну или другой порог</m:t>
                      </m:r>
                      <m:r>
                        <a:rPr lang="en-US" sz="2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A79E3DBB-578A-4115-9048-4226715BC6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5480" y="5877272"/>
                <a:ext cx="8640960" cy="461665"/>
              </a:xfrm>
              <a:prstGeom prst="rect">
                <a:avLst/>
              </a:prstGeom>
              <a:blipFill>
                <a:blip r:embed="rId5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40764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3" grpId="0"/>
      <p:bldP spid="13" grpId="0"/>
      <p:bldP spid="14" grpId="0"/>
      <p:bldP spid="15" grpId="0"/>
      <p:bldP spid="16" grpId="0"/>
      <p:bldP spid="1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 fontScale="90000"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Метод Главных Компонент </a:t>
            </a:r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:</a:t>
            </a:r>
            <a:b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Пример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13143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23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Матричное Разложение. Антон Долганов</a:t>
            </a:r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Прямая соединительная линия 11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77AC12DC-EB7E-40C9-8281-93E33643C92C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E572BF98-E082-452A-9A3C-E2FF39C24B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6320" y="1321514"/>
            <a:ext cx="1287039" cy="5517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>
            <a:extLst>
              <a:ext uri="{FF2B5EF4-FFF2-40B4-BE49-F238E27FC236}">
                <a16:creationId xmlns:a16="http://schemas.microsoft.com/office/drawing/2014/main" id="{6D6CA1C3-8382-4A2D-85CE-FE27AAE8A5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9456" y="1772816"/>
            <a:ext cx="7344816" cy="1380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6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91544" y="3137255"/>
            <a:ext cx="6264696" cy="3720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658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140542" y="1025031"/>
            <a:ext cx="7920880" cy="827739"/>
          </a:xfrm>
        </p:spPr>
        <p:txBody>
          <a:bodyPr>
            <a:normAutofit fontScale="90000"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Метод Главных Компонент</a:t>
            </a:r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:</a:t>
            </a:r>
            <a:b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Python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13143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24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Матричное Разложение. Антон Долганов</a:t>
            </a:r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Прямая соединительная линия 11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77AC12DC-EB7E-40C9-8281-93E33643C92C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5FC9002F-E7C4-4121-9112-555B98361554}"/>
              </a:ext>
            </a:extLst>
          </p:cNvPr>
          <p:cNvSpPr/>
          <p:nvPr/>
        </p:nvSpPr>
        <p:spPr>
          <a:xfrm>
            <a:off x="444604" y="1883642"/>
            <a:ext cx="700544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C586C0"/>
                </a:solidFill>
                <a:latin typeface="Courier New" panose="02070309020205020404" pitchFamily="49" charset="0"/>
              </a:rPr>
              <a:t>from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sklearn.decomposition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400" dirty="0">
                <a:solidFill>
                  <a:srgbClr val="C586C0"/>
                </a:solidFill>
                <a:latin typeface="Courier New" panose="02070309020205020404" pitchFamily="49" charset="0"/>
              </a:rPr>
              <a:t>import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PCA</a:t>
            </a:r>
            <a:endParaRPr lang="en-US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455C48F7-F872-4AD0-B96E-817D49D16B3D}"/>
              </a:ext>
            </a:extLst>
          </p:cNvPr>
          <p:cNvSpPr/>
          <p:nvPr/>
        </p:nvSpPr>
        <p:spPr>
          <a:xfrm>
            <a:off x="474129" y="2349501"/>
            <a:ext cx="22124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pca = PCA</a:t>
            </a:r>
            <a:r>
              <a:rPr lang="pt-B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()</a:t>
            </a:r>
            <a:endParaRPr lang="pt-BR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12EE0806-924D-49F7-A129-D8AB5655957E}"/>
              </a:ext>
            </a:extLst>
          </p:cNvPr>
          <p:cNvSpPr/>
          <p:nvPr/>
        </p:nvSpPr>
        <p:spPr>
          <a:xfrm>
            <a:off x="477831" y="2830027"/>
            <a:ext cx="497764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pca = PCA</a:t>
            </a:r>
            <a:r>
              <a:rPr lang="pt-B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pt-B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n_components=</a:t>
            </a:r>
            <a:r>
              <a:rPr lang="pt-BR" sz="2400" dirty="0">
                <a:solidFill>
                  <a:srgbClr val="B5CEA8"/>
                </a:solidFill>
                <a:latin typeface="Courier New" panose="02070309020205020404" pitchFamily="49" charset="0"/>
              </a:rPr>
              <a:t>10</a:t>
            </a:r>
            <a:r>
              <a:rPr lang="pt-B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pt-BR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73661C44-86F3-4A42-AB0A-1E197D8186A9}"/>
              </a:ext>
            </a:extLst>
          </p:cNvPr>
          <p:cNvSpPr/>
          <p:nvPr/>
        </p:nvSpPr>
        <p:spPr>
          <a:xfrm>
            <a:off x="478383" y="3355000"/>
            <a:ext cx="62680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pca_result = pca.fit_transform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X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tr-TR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F54CD0BB-C642-4222-9912-5E354A5B9A1A}"/>
              </a:ext>
            </a:extLst>
          </p:cNvPr>
          <p:cNvSpPr/>
          <p:nvPr/>
        </p:nvSpPr>
        <p:spPr>
          <a:xfrm>
            <a:off x="488293" y="4468024"/>
            <a:ext cx="33185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W=pca.components_</a:t>
            </a:r>
            <a:endParaRPr lang="tr-TR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47112C78-0B06-4798-A743-3510DF809802}"/>
              </a:ext>
            </a:extLst>
          </p:cNvPr>
          <p:cNvSpPr/>
          <p:nvPr/>
        </p:nvSpPr>
        <p:spPr>
          <a:xfrm>
            <a:off x="474129" y="5410423"/>
            <a:ext cx="60837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EV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=pca.explained_variance_ratio_</a:t>
            </a:r>
            <a:endParaRPr lang="tr-TR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B674C400-455C-4F48-AB26-999350F2D6FE}"/>
              </a:ext>
            </a:extLst>
          </p:cNvPr>
          <p:cNvSpPr/>
          <p:nvPr/>
        </p:nvSpPr>
        <p:spPr>
          <a:xfrm>
            <a:off x="477578" y="5920052"/>
            <a:ext cx="33185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CEV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=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np.cumsum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(EV)</a:t>
            </a:r>
            <a:endParaRPr lang="tr-TR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C57C8768-AF27-4CAC-BEF3-A1F78ABD30A9}"/>
              </a:ext>
            </a:extLst>
          </p:cNvPr>
          <p:cNvSpPr/>
          <p:nvPr/>
        </p:nvSpPr>
        <p:spPr>
          <a:xfrm>
            <a:off x="474129" y="3921089"/>
            <a:ext cx="42402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pca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1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= pca_result[:,0] </a:t>
            </a:r>
            <a:endParaRPr lang="tr-TR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D1DD5BA0-0F79-43F6-A6DC-7E2DE5234D51}"/>
              </a:ext>
            </a:extLst>
          </p:cNvPr>
          <p:cNvSpPr/>
          <p:nvPr/>
        </p:nvSpPr>
        <p:spPr>
          <a:xfrm>
            <a:off x="476162" y="4975757"/>
            <a:ext cx="14750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v1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=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W[0]</a:t>
            </a:r>
            <a:endParaRPr lang="tr-TR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7363D933-999F-4140-B458-F137258477BF}"/>
              </a:ext>
            </a:extLst>
          </p:cNvPr>
          <p:cNvSpPr/>
          <p:nvPr/>
        </p:nvSpPr>
        <p:spPr>
          <a:xfrm>
            <a:off x="7170041" y="2915980"/>
            <a:ext cx="11496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X.shape</a:t>
            </a:r>
            <a:endParaRPr lang="tr-TR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20D8BFD4-081D-44C3-B808-EC96E8912772}"/>
              </a:ext>
            </a:extLst>
          </p:cNvPr>
          <p:cNvSpPr/>
          <p:nvPr/>
        </p:nvSpPr>
        <p:spPr>
          <a:xfrm>
            <a:off x="8682209" y="2919769"/>
            <a:ext cx="18389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rgbClr val="D5D5D5"/>
                </a:solidFill>
                <a:latin typeface="Courier New" panose="02070309020205020404" pitchFamily="49" charset="0"/>
              </a:rPr>
              <a:t>(70000, 784)</a:t>
            </a:r>
            <a:endParaRPr lang="ru-RU" dirty="0"/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1B321588-FA7A-4C94-A846-315D6BAD948B}"/>
              </a:ext>
            </a:extLst>
          </p:cNvPr>
          <p:cNvSpPr/>
          <p:nvPr/>
        </p:nvSpPr>
        <p:spPr>
          <a:xfrm>
            <a:off x="7124516" y="3447333"/>
            <a:ext cx="23903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pca_result.shape</a:t>
            </a:r>
            <a:endParaRPr lang="tr-TR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D0266BB1-2966-4E65-A12C-9380FC7EAE48}"/>
              </a:ext>
            </a:extLst>
          </p:cNvPr>
          <p:cNvSpPr/>
          <p:nvPr/>
        </p:nvSpPr>
        <p:spPr>
          <a:xfrm>
            <a:off x="9716804" y="3424542"/>
            <a:ext cx="1701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rgbClr val="D5D5D5"/>
                </a:solidFill>
                <a:latin typeface="Courier New" panose="02070309020205020404" pitchFamily="49" charset="0"/>
              </a:rPr>
              <a:t>(70000, 10)</a:t>
            </a:r>
            <a:endParaRPr lang="ru-RU" dirty="0"/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2E7B507C-24A6-4090-AAFF-161890D09444}"/>
              </a:ext>
            </a:extLst>
          </p:cNvPr>
          <p:cNvSpPr/>
          <p:nvPr/>
        </p:nvSpPr>
        <p:spPr>
          <a:xfrm>
            <a:off x="7176120" y="4543526"/>
            <a:ext cx="11496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W.shape</a:t>
            </a:r>
            <a:endParaRPr lang="tr-TR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ECE6420C-5C1A-4519-9E1A-A12652A2233F}"/>
              </a:ext>
            </a:extLst>
          </p:cNvPr>
          <p:cNvSpPr/>
          <p:nvPr/>
        </p:nvSpPr>
        <p:spPr>
          <a:xfrm>
            <a:off x="8374694" y="4560314"/>
            <a:ext cx="14253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rgbClr val="D5D5D5"/>
                </a:solidFill>
                <a:latin typeface="Courier New" panose="02070309020205020404" pitchFamily="49" charset="0"/>
              </a:rPr>
              <a:t>(10, 784)</a:t>
            </a:r>
            <a:endParaRPr lang="ru-RU" dirty="0"/>
          </a:p>
        </p:txBody>
      </p: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45581EA6-B06A-4215-878F-3662B19EA436}"/>
              </a:ext>
            </a:extLst>
          </p:cNvPr>
          <p:cNvSpPr/>
          <p:nvPr/>
        </p:nvSpPr>
        <p:spPr>
          <a:xfrm>
            <a:off x="7176120" y="5493700"/>
            <a:ext cx="12875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EV.shape</a:t>
            </a:r>
            <a:endParaRPr lang="tr-TR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58958101-D6E0-4825-9B04-CF038D5FDC82}"/>
              </a:ext>
            </a:extLst>
          </p:cNvPr>
          <p:cNvSpPr/>
          <p:nvPr/>
        </p:nvSpPr>
        <p:spPr>
          <a:xfrm>
            <a:off x="8544272" y="5500661"/>
            <a:ext cx="8739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rgbClr val="D5D5D5"/>
                </a:solidFill>
                <a:latin typeface="Courier New" panose="02070309020205020404" pitchFamily="49" charset="0"/>
              </a:rPr>
              <a:t>(10,)</a:t>
            </a:r>
            <a:endParaRPr lang="ru-RU" dirty="0"/>
          </a:p>
        </p:txBody>
      </p:sp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D8B839A8-C40B-497C-A209-B4AFD7182BCD}"/>
              </a:ext>
            </a:extLst>
          </p:cNvPr>
          <p:cNvSpPr/>
          <p:nvPr/>
        </p:nvSpPr>
        <p:spPr>
          <a:xfrm>
            <a:off x="473483" y="6381717"/>
            <a:ext cx="23968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Y=X.dot(W.T)</a:t>
            </a:r>
          </a:p>
        </p:txBody>
      </p:sp>
    </p:spTree>
    <p:extLst>
      <p:ext uri="{BB962C8B-B14F-4D97-AF65-F5344CB8AC3E}">
        <p14:creationId xmlns:p14="http://schemas.microsoft.com/office/powerpoint/2010/main" val="2396378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4" grpId="0"/>
      <p:bldP spid="5" grpId="0"/>
      <p:bldP spid="13" grpId="0"/>
      <p:bldP spid="6" grpId="0"/>
      <p:bldP spid="16" grpId="0"/>
      <p:bldP spid="17" grpId="0"/>
      <p:bldP spid="18" grpId="0"/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2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140542" y="1025031"/>
            <a:ext cx="7920880" cy="827739"/>
          </a:xfrm>
        </p:spPr>
        <p:txBody>
          <a:bodyPr>
            <a:normAutofit fontScale="90000"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Метод Главных Компонент </a:t>
            </a:r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:</a:t>
            </a:r>
            <a:b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Ключевые Шаги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13143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25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Матричное Разложение. Антон Долганов</a:t>
            </a:r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Прямая соединительная линия 11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77AC12DC-EB7E-40C9-8281-93E33643C92C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D6733D07-7AF9-4A78-B63F-623EE0046BBC}"/>
              </a:ext>
            </a:extLst>
          </p:cNvPr>
          <p:cNvSpPr/>
          <p:nvPr/>
        </p:nvSpPr>
        <p:spPr>
          <a:xfrm>
            <a:off x="335360" y="2051295"/>
            <a:ext cx="11722894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Стандартизовать данные  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Вычислить ковариационную матрицу параметров из набора данных  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Найти собственные векторы и собственные значения ковариационной матрицы  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Упорядочить собственные векторы в порядке убывания в зависимости от величины соответствующих им собственных значений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Определить количество главных </a:t>
            </a:r>
            <a:r>
              <a:rPr lang="ru-RU" sz="20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компонент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20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Построить 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матрицу трансформации </a:t>
            </a:r>
            <a:r>
              <a:rPr lang="ru-RU" sz="20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по выбранному количеству главных 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компонент  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Вычислить новое пространство функций</a:t>
            </a:r>
            <a:endParaRPr lang="en-US" sz="2000" b="0" i="0" dirty="0">
              <a:solidFill>
                <a:schemeClr val="bg1"/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9011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42266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26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Матричное Разложение. Антон Долганов</a:t>
            </a:r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5" name="Заголовок 1"/>
          <p:cNvSpPr txBox="1">
            <a:spLocks/>
          </p:cNvSpPr>
          <p:nvPr/>
        </p:nvSpPr>
        <p:spPr>
          <a:xfrm>
            <a:off x="1769838" y="981165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Содержание</a:t>
            </a: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C72480CA-E4DA-46F7-BF10-E2FEE038B68C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A764042A-EC52-463E-A7A7-164C646B1A2A}"/>
              </a:ext>
            </a:extLst>
          </p:cNvPr>
          <p:cNvSpPr/>
          <p:nvPr/>
        </p:nvSpPr>
        <p:spPr>
          <a:xfrm>
            <a:off x="908718" y="2006100"/>
            <a:ext cx="7632848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Уменьшение Размерности</a:t>
            </a:r>
          </a:p>
          <a:p>
            <a:endParaRPr lang="en-US" sz="32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32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Ковариационная Матрица</a:t>
            </a:r>
            <a:endParaRPr lang="en-US" sz="32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US" sz="32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32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Метод Главных Компонент</a:t>
            </a:r>
          </a:p>
          <a:p>
            <a:r>
              <a:rPr lang="en-US" sz="3200" dirty="0">
                <a:solidFill>
                  <a:srgbClr val="363636"/>
                </a:solidFill>
                <a:latin typeface="-apple-system"/>
              </a:rPr>
              <a:t>Principal Components Analysis - PCA</a:t>
            </a:r>
          </a:p>
          <a:p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Сингулярное </a:t>
            </a:r>
            <a:r>
              <a:rPr lang="ru-RU" sz="32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разложение</a:t>
            </a:r>
            <a:endParaRPr lang="en-US" sz="3200" b="1" dirty="0" smtClean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sz="3200" b="1" dirty="0">
                <a:solidFill>
                  <a:schemeClr val="bg1"/>
                </a:solidFill>
                <a:latin typeface="-apple-system"/>
              </a:rPr>
              <a:t>Singular Value Decomposition - SVD</a:t>
            </a:r>
            <a:endParaRPr lang="en-US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0369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Сингулярное Разложение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27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Матричное Разложение. Антон Долганов</a:t>
            </a:r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5C0F33EE-B95A-4F8B-BA86-2D899BBF1A2A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Прямоугольник 27">
                <a:extLst>
                  <a:ext uri="{FF2B5EF4-FFF2-40B4-BE49-F238E27FC236}">
                    <a16:creationId xmlns:a16="http://schemas.microsoft.com/office/drawing/2014/main" id="{81FE70EA-7CDA-4B20-972C-542A358F1A6D}"/>
                  </a:ext>
                </a:extLst>
              </p:cNvPr>
              <p:cNvSpPr/>
              <p:nvPr/>
            </p:nvSpPr>
            <p:spPr>
              <a:xfrm>
                <a:off x="4693724" y="2582069"/>
                <a:ext cx="1760034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3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Σ</m:t>
                      </m:r>
                      <m:acc>
                        <m:accPr>
                          <m:chr m:val="⃗"/>
                          <m:ctrlPr>
                            <a:rPr lang="el-GR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l-GR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ν</m:t>
                          </m:r>
                        </m:e>
                      </m:acc>
                      <m:r>
                        <a:rPr lang="ru-RU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>
                        <m:rPr>
                          <m:sty m:val="p"/>
                        </m:rPr>
                        <a:rPr lang="el-GR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λ</m:t>
                      </m:r>
                      <m:acc>
                        <m:accPr>
                          <m:chr m:val="⃗"/>
                          <m:ctrlPr>
                            <a:rPr lang="el-GR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l-GR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ν</m:t>
                          </m:r>
                        </m:e>
                      </m:acc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8" name="Прямоугольник 27">
                <a:extLst>
                  <a:ext uri="{FF2B5EF4-FFF2-40B4-BE49-F238E27FC236}">
                    <a16:creationId xmlns:a16="http://schemas.microsoft.com/office/drawing/2014/main" id="{81FE70EA-7CDA-4B20-972C-542A358F1A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3724" y="2582069"/>
                <a:ext cx="1760034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Прямоугольник 28">
                <a:extLst>
                  <a:ext uri="{FF2B5EF4-FFF2-40B4-BE49-F238E27FC236}">
                    <a16:creationId xmlns:a16="http://schemas.microsoft.com/office/drawing/2014/main" id="{009AA5BA-398F-4563-80DF-8267260C7388}"/>
                  </a:ext>
                </a:extLst>
              </p:cNvPr>
              <p:cNvSpPr/>
              <p:nvPr/>
            </p:nvSpPr>
            <p:spPr>
              <a:xfrm>
                <a:off x="2272411" y="3068960"/>
                <a:ext cx="2603597" cy="57342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Λ</m:t>
                      </m:r>
                      <m:r>
                        <a:rPr lang="ru-RU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>
                        <m:rPr>
                          <m:sty m:val="p"/>
                        </m:rPr>
                        <a:rPr lang="el-GR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λ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sSup>
                        <m:sSup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28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28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p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m:rPr>
                              <m:sty m:val="p"/>
                            </m:r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p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9" name="Прямоугольник 28">
                <a:extLst>
                  <a:ext uri="{FF2B5EF4-FFF2-40B4-BE49-F238E27FC236}">
                    <a16:creationId xmlns:a16="http://schemas.microsoft.com/office/drawing/2014/main" id="{009AA5BA-398F-4563-80DF-8267260C73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2411" y="3068960"/>
                <a:ext cx="2603597" cy="57342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Прямоугольник 29">
                <a:extLst>
                  <a:ext uri="{FF2B5EF4-FFF2-40B4-BE49-F238E27FC236}">
                    <a16:creationId xmlns:a16="http://schemas.microsoft.com/office/drawing/2014/main" id="{06F22BAC-93D1-43EC-9703-D1E5317C98DA}"/>
                  </a:ext>
                </a:extLst>
              </p:cNvPr>
              <p:cNvSpPr/>
              <p:nvPr/>
            </p:nvSpPr>
            <p:spPr>
              <a:xfrm>
                <a:off x="6183844" y="3077747"/>
                <a:ext cx="4288225" cy="5924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l-GR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l-GR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ν</m:t>
                                  </m:r>
                                </m:e>
                                <m:sub>
                                  <m:r>
                                    <a:rPr lang="ru-RU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acc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,</m:t>
                          </m:r>
                          <m:acc>
                            <m:accPr>
                              <m:chr m:val="⃗"/>
                              <m:ctrlPr>
                                <a:rPr lang="el-GR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l-GR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ν</m:t>
                                  </m:r>
                                </m:e>
                                <m:sub>
                                  <m:r>
                                    <a:rPr lang="ru-RU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acc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, …,</m:t>
                          </m:r>
                          <m:acc>
                            <m:accPr>
                              <m:chr m:val="⃗"/>
                              <m:ctrlPr>
                                <a:rPr lang="el-GR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l-GR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ν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p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sSup>
                        <m:sSup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28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28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p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m:rPr>
                              <m:sty m:val="p"/>
                            </m:r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p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0" name="Прямоугольник 29">
                <a:extLst>
                  <a:ext uri="{FF2B5EF4-FFF2-40B4-BE49-F238E27FC236}">
                    <a16:creationId xmlns:a16="http://schemas.microsoft.com/office/drawing/2014/main" id="{06F22BAC-93D1-43EC-9703-D1E5317C98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3844" y="3077747"/>
                <a:ext cx="4288225" cy="59240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Прямоугольник 30">
                <a:extLst>
                  <a:ext uri="{FF2B5EF4-FFF2-40B4-BE49-F238E27FC236}">
                    <a16:creationId xmlns:a16="http://schemas.microsoft.com/office/drawing/2014/main" id="{EE3517A1-8E4F-4575-8B71-A998C6A4AA45}"/>
                  </a:ext>
                </a:extLst>
              </p:cNvPr>
              <p:cNvSpPr/>
              <p:nvPr/>
            </p:nvSpPr>
            <p:spPr>
              <a:xfrm>
                <a:off x="9501722" y="1963696"/>
                <a:ext cx="1673279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3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Σ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3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p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m:rPr>
                              <m:sty m:val="p"/>
                            </m:rPr>
                            <a:rPr lang="en-US" sz="3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p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1" name="Прямоугольник 30">
                <a:extLst>
                  <a:ext uri="{FF2B5EF4-FFF2-40B4-BE49-F238E27FC236}">
                    <a16:creationId xmlns:a16="http://schemas.microsoft.com/office/drawing/2014/main" id="{EE3517A1-8E4F-4575-8B71-A998C6A4AA4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1722" y="1963696"/>
                <a:ext cx="1673279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Прямоугольник 31">
                <a:extLst>
                  <a:ext uri="{FF2B5EF4-FFF2-40B4-BE49-F238E27FC236}">
                    <a16:creationId xmlns:a16="http://schemas.microsoft.com/office/drawing/2014/main" id="{2BAE7017-C8AA-46FC-AD5B-05C17509F802}"/>
                  </a:ext>
                </a:extLst>
              </p:cNvPr>
              <p:cNvSpPr/>
              <p:nvPr/>
            </p:nvSpPr>
            <p:spPr>
              <a:xfrm>
                <a:off x="4630191" y="3683986"/>
                <a:ext cx="2103846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3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Σ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ru-RU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32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  <m:r>
                        <m:rPr>
                          <m:sty m:val="p"/>
                        </m:rPr>
                        <a:rPr lang="el-GR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Λ</m:t>
                      </m:r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2" name="Прямоугольник 31">
                <a:extLst>
                  <a:ext uri="{FF2B5EF4-FFF2-40B4-BE49-F238E27FC236}">
                    <a16:creationId xmlns:a16="http://schemas.microsoft.com/office/drawing/2014/main" id="{2BAE7017-C8AA-46FC-AD5B-05C17509F8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0191" y="3683986"/>
                <a:ext cx="2103846" cy="58477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Прямоугольник 32">
                <a:extLst>
                  <a:ext uri="{FF2B5EF4-FFF2-40B4-BE49-F238E27FC236}">
                    <a16:creationId xmlns:a16="http://schemas.microsoft.com/office/drawing/2014/main" id="{19DB2C8B-4AC6-40A7-B788-C99C89E1802A}"/>
                  </a:ext>
                </a:extLst>
              </p:cNvPr>
              <p:cNvSpPr/>
              <p:nvPr/>
            </p:nvSpPr>
            <p:spPr>
              <a:xfrm>
                <a:off x="3719660" y="4236972"/>
                <a:ext cx="3607911" cy="58233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3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Σ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sSup>
                        <m:sSup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ru-RU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32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  <m:r>
                        <m:rPr>
                          <m:sty m:val="p"/>
                        </m:rPr>
                        <a:rPr lang="el-GR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Λ</m:t>
                      </m:r>
                      <m:sSup>
                        <m:sSup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3" name="Прямоугольник 32">
                <a:extLst>
                  <a:ext uri="{FF2B5EF4-FFF2-40B4-BE49-F238E27FC236}">
                    <a16:creationId xmlns:a16="http://schemas.microsoft.com/office/drawing/2014/main" id="{19DB2C8B-4AC6-40A7-B788-C99C89E180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9660" y="4236972"/>
                <a:ext cx="3607911" cy="58233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Прямоугольник 33">
                <a:extLst>
                  <a:ext uri="{FF2B5EF4-FFF2-40B4-BE49-F238E27FC236}">
                    <a16:creationId xmlns:a16="http://schemas.microsoft.com/office/drawing/2014/main" id="{A5C3C55F-0060-4792-83D0-7D2E202A9717}"/>
                  </a:ext>
                </a:extLst>
              </p:cNvPr>
              <p:cNvSpPr/>
              <p:nvPr/>
            </p:nvSpPr>
            <p:spPr>
              <a:xfrm>
                <a:off x="4524370" y="4892332"/>
                <a:ext cx="2378985" cy="57342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3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Σ</m:t>
                      </m:r>
                      <m:r>
                        <a:rPr lang="ru-RU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32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  <m:r>
                        <m:rPr>
                          <m:sty m:val="p"/>
                        </m:rPr>
                        <a:rPr lang="el-GR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Λ</m:t>
                      </m:r>
                      <m:sSup>
                        <m:sSup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4" name="Прямоугольник 33">
                <a:extLst>
                  <a:ext uri="{FF2B5EF4-FFF2-40B4-BE49-F238E27FC236}">
                    <a16:creationId xmlns:a16="http://schemas.microsoft.com/office/drawing/2014/main" id="{A5C3C55F-0060-4792-83D0-7D2E202A97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4370" y="4892332"/>
                <a:ext cx="2378985" cy="57342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Прямоугольник 34">
            <a:extLst>
              <a:ext uri="{FF2B5EF4-FFF2-40B4-BE49-F238E27FC236}">
                <a16:creationId xmlns:a16="http://schemas.microsoft.com/office/drawing/2014/main" id="{B33A7C08-D6A6-4719-A8AD-532519F46DF5}"/>
              </a:ext>
            </a:extLst>
          </p:cNvPr>
          <p:cNvSpPr/>
          <p:nvPr/>
        </p:nvSpPr>
        <p:spPr>
          <a:xfrm>
            <a:off x="2279576" y="5445224"/>
            <a:ext cx="644599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Разложение квадратной матрицы</a:t>
            </a:r>
          </a:p>
        </p:txBody>
      </p:sp>
      <p:sp>
        <p:nvSpPr>
          <p:cNvPr id="36" name="Прямоугольник 35">
            <a:extLst>
              <a:ext uri="{FF2B5EF4-FFF2-40B4-BE49-F238E27FC236}">
                <a16:creationId xmlns:a16="http://schemas.microsoft.com/office/drawing/2014/main" id="{1A48FAF4-E697-41E2-8665-502D4E5A6900}"/>
              </a:ext>
            </a:extLst>
          </p:cNvPr>
          <p:cNvSpPr/>
          <p:nvPr/>
        </p:nvSpPr>
        <p:spPr>
          <a:xfrm>
            <a:off x="2150646" y="6115897"/>
            <a:ext cx="723948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А как насчет неквадратной матрицы</a:t>
            </a: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?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Прямоугольник 36">
                <a:extLst>
                  <a:ext uri="{FF2B5EF4-FFF2-40B4-BE49-F238E27FC236}">
                    <a16:creationId xmlns:a16="http://schemas.microsoft.com/office/drawing/2014/main" id="{47FF2218-53F6-4437-AB42-F4CB8EF586FC}"/>
                  </a:ext>
                </a:extLst>
              </p:cNvPr>
              <p:cNvSpPr/>
              <p:nvPr/>
            </p:nvSpPr>
            <p:spPr>
              <a:xfrm>
                <a:off x="6668386" y="1753604"/>
                <a:ext cx="2124556" cy="90172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Σ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sSup>
                        <m:sSupPr>
                          <m:ctrlP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X</m:t>
                          </m:r>
                        </m:e>
                        <m:sup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p>
                      <m:sSup>
                        <m:sSupPr>
                          <m:ctrlP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X</m:t>
                          </m:r>
                        </m:e>
                        <m:sup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  <a:latin typeface="Linux Libertine"/>
                </a:endParaRPr>
              </a:p>
            </p:txBody>
          </p:sp>
        </mc:Choice>
        <mc:Fallback xmlns="">
          <p:sp>
            <p:nvSpPr>
              <p:cNvPr id="37" name="Прямоугольник 36">
                <a:extLst>
                  <a:ext uri="{FF2B5EF4-FFF2-40B4-BE49-F238E27FC236}">
                    <a16:creationId xmlns:a16="http://schemas.microsoft.com/office/drawing/2014/main" id="{47FF2218-53F6-4437-AB42-F4CB8EF586F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8386" y="1753604"/>
                <a:ext cx="2124556" cy="90172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Прямоугольник 37">
                <a:extLst>
                  <a:ext uri="{FF2B5EF4-FFF2-40B4-BE49-F238E27FC236}">
                    <a16:creationId xmlns:a16="http://schemas.microsoft.com/office/drawing/2014/main" id="{BAB49FEF-E77B-4B98-A860-1A52D765FC14}"/>
                  </a:ext>
                </a:extLst>
              </p:cNvPr>
              <p:cNvSpPr/>
              <p:nvPr/>
            </p:nvSpPr>
            <p:spPr>
              <a:xfrm>
                <a:off x="3389479" y="1789837"/>
                <a:ext cx="2973058" cy="9106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4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X</m:t>
                          </m:r>
                        </m:e>
                        <m:sup>
                          <m:r>
                            <a:rPr lang="en-US" sz="2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p>
                      <m:r>
                        <m:rPr>
                          <m:nor/>
                        </m:rPr>
                        <a:rPr lang="en-US" sz="2400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en-US" sz="2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sz="24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μ</m:t>
                              </m:r>
                            </m:e>
                            <m:sub>
                              <m:r>
                                <a:rPr lang="en-US" sz="24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US" sz="24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num>
                        <m:den>
                          <m:sSub>
                            <m:sSubPr>
                              <m:ctrlPr>
                                <a:rPr lang="en-US" sz="24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sz="24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en-US" sz="24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  <a:latin typeface="Linux Libertine"/>
                </a:endParaRPr>
              </a:p>
            </p:txBody>
          </p:sp>
        </mc:Choice>
        <mc:Fallback xmlns="">
          <p:sp>
            <p:nvSpPr>
              <p:cNvPr id="38" name="Прямоугольник 37">
                <a:extLst>
                  <a:ext uri="{FF2B5EF4-FFF2-40B4-BE49-F238E27FC236}">
                    <a16:creationId xmlns:a16="http://schemas.microsoft.com/office/drawing/2014/main" id="{BAB49FEF-E77B-4B98-A860-1A52D765FC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9479" y="1789837"/>
                <a:ext cx="2973058" cy="910699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Прямоугольник 38">
                <a:extLst>
                  <a:ext uri="{FF2B5EF4-FFF2-40B4-BE49-F238E27FC236}">
                    <a16:creationId xmlns:a16="http://schemas.microsoft.com/office/drawing/2014/main" id="{246F31B4-A9D6-4370-8524-5B5D8ADACCFE}"/>
                  </a:ext>
                </a:extLst>
              </p:cNvPr>
              <p:cNvSpPr/>
              <p:nvPr/>
            </p:nvSpPr>
            <p:spPr>
              <a:xfrm>
                <a:off x="1303812" y="1925678"/>
                <a:ext cx="180459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sSup>
                        <m:sSup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IBM Plex Mono" panose="020B0509050203000203" pitchFamily="49" charset="-52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28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28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</m:sup>
                      </m:sSup>
                    </m:oMath>
                  </m:oMathPara>
                </a14:m>
                <a:endParaRPr lang="ru-RU" sz="2400" dirty="0">
                  <a:solidFill>
                    <a:schemeClr val="bg1"/>
                  </a:solidFill>
                  <a:latin typeface="IBM Plex Mono" panose="020B0509050203000203" pitchFamily="49" charset="-52"/>
                </a:endParaRPr>
              </a:p>
            </p:txBody>
          </p:sp>
        </mc:Choice>
        <mc:Fallback xmlns="">
          <p:sp>
            <p:nvSpPr>
              <p:cNvPr id="39" name="Прямоугольник 38">
                <a:extLst>
                  <a:ext uri="{FF2B5EF4-FFF2-40B4-BE49-F238E27FC236}">
                    <a16:creationId xmlns:a16="http://schemas.microsoft.com/office/drawing/2014/main" id="{246F31B4-A9D6-4370-8524-5B5D8ADACC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3812" y="1925678"/>
                <a:ext cx="1804597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7138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37" grpId="0"/>
      <p:bldP spid="38" grpId="0"/>
      <p:bldP spid="3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Сингулярное Разложение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28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Матричное Разложение. Антон Долганов</a:t>
            </a:r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5C0F33EE-B95A-4F8B-BA86-2D899BBF1A2A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6" name="Прямоугольник 35">
            <a:extLst>
              <a:ext uri="{FF2B5EF4-FFF2-40B4-BE49-F238E27FC236}">
                <a16:creationId xmlns:a16="http://schemas.microsoft.com/office/drawing/2014/main" id="{BD78F9DE-4E7F-4591-9ABE-0C205D557C3F}"/>
              </a:ext>
            </a:extLst>
          </p:cNvPr>
          <p:cNvSpPr/>
          <p:nvPr/>
        </p:nvSpPr>
        <p:spPr>
          <a:xfrm>
            <a:off x="1872764" y="1495596"/>
            <a:ext cx="768419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b="1" dirty="0">
                <a:solidFill>
                  <a:schemeClr val="bg1"/>
                </a:solidFill>
                <a:latin typeface="-apple-system"/>
              </a:rPr>
              <a:t>Случай для неквадратной матрицы</a:t>
            </a:r>
            <a:endParaRPr lang="en-US" sz="2800" dirty="0">
              <a:solidFill>
                <a:schemeClr val="bg1"/>
              </a:solidFill>
              <a:latin typeface="-apple-system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Прямоугольник 34">
                <a:extLst>
                  <a:ext uri="{FF2B5EF4-FFF2-40B4-BE49-F238E27FC236}">
                    <a16:creationId xmlns:a16="http://schemas.microsoft.com/office/drawing/2014/main" id="{009AA5BA-398F-4563-80DF-8267260C7388}"/>
                  </a:ext>
                </a:extLst>
              </p:cNvPr>
              <p:cNvSpPr/>
              <p:nvPr/>
            </p:nvSpPr>
            <p:spPr>
              <a:xfrm>
                <a:off x="165309" y="3183727"/>
                <a:ext cx="2239716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lvl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5" name="Прямоугольник 34">
                <a:extLst>
                  <a:ext uri="{FF2B5EF4-FFF2-40B4-BE49-F238E27FC236}">
                    <a16:creationId xmlns:a16="http://schemas.microsoft.com/office/drawing/2014/main" id="{009AA5BA-398F-4563-80DF-8267260C73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309" y="3183727"/>
                <a:ext cx="2239716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Прямоугольник 36">
                <a:extLst>
                  <a:ext uri="{FF2B5EF4-FFF2-40B4-BE49-F238E27FC236}">
                    <a16:creationId xmlns:a16="http://schemas.microsoft.com/office/drawing/2014/main" id="{06F22BAC-93D1-43EC-9703-D1E5317C98DA}"/>
                  </a:ext>
                </a:extLst>
              </p:cNvPr>
              <p:cNvSpPr/>
              <p:nvPr/>
            </p:nvSpPr>
            <p:spPr>
              <a:xfrm>
                <a:off x="5427462" y="4082239"/>
                <a:ext cx="4237506" cy="5924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l-GR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l-GR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ν</m:t>
                                  </m:r>
                                </m:e>
                                <m:sub>
                                  <m:r>
                                    <a:rPr lang="ru-RU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acc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,</m:t>
                          </m:r>
                          <m:acc>
                            <m:accPr>
                              <m:chr m:val="⃗"/>
                              <m:ctrlPr>
                                <a:rPr lang="el-GR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l-GR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ν</m:t>
                                  </m:r>
                                </m:e>
                                <m:sub>
                                  <m:r>
                                    <a:rPr lang="ru-RU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acc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, …,</m:t>
                          </m:r>
                          <m:acc>
                            <m:accPr>
                              <m:chr m:val="⃗"/>
                              <m:ctrlPr>
                                <a:rPr lang="el-GR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l-GR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ν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p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sSup>
                        <m:sSup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28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28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p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m:rPr>
                              <m:sty m:val="p"/>
                            </m:r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p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7" name="Прямоугольник 36">
                <a:extLst>
                  <a:ext uri="{FF2B5EF4-FFF2-40B4-BE49-F238E27FC236}">
                    <a16:creationId xmlns:a16="http://schemas.microsoft.com/office/drawing/2014/main" id="{06F22BAC-93D1-43EC-9703-D1E5317C98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7462" y="4082239"/>
                <a:ext cx="4237506" cy="59240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Прямоугольник 37">
                <a:extLst>
                  <a:ext uri="{FF2B5EF4-FFF2-40B4-BE49-F238E27FC236}">
                    <a16:creationId xmlns:a16="http://schemas.microsoft.com/office/drawing/2014/main" id="{EE3517A1-8E4F-4575-8B71-A998C6A4AA45}"/>
                  </a:ext>
                </a:extLst>
              </p:cNvPr>
              <p:cNvSpPr/>
              <p:nvPr/>
            </p:nvSpPr>
            <p:spPr>
              <a:xfrm>
                <a:off x="2747328" y="2068778"/>
                <a:ext cx="1826718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b="0" i="0" dirty="0" smtClean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32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m:rPr>
                              <m:sty m:val="p"/>
                            </m:rPr>
                            <a:rPr lang="en-US" sz="3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p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8" name="Прямоугольник 37">
                <a:extLst>
                  <a:ext uri="{FF2B5EF4-FFF2-40B4-BE49-F238E27FC236}">
                    <a16:creationId xmlns:a16="http://schemas.microsoft.com/office/drawing/2014/main" id="{EE3517A1-8E4F-4575-8B71-A998C6A4AA4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7328" y="2068778"/>
                <a:ext cx="1826718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Прямоугольник 38">
                <a:extLst>
                  <a:ext uri="{FF2B5EF4-FFF2-40B4-BE49-F238E27FC236}">
                    <a16:creationId xmlns:a16="http://schemas.microsoft.com/office/drawing/2014/main" id="{2BAE7017-C8AA-46FC-AD5B-05C17509F802}"/>
                  </a:ext>
                </a:extLst>
              </p:cNvPr>
              <p:cNvSpPr/>
              <p:nvPr/>
            </p:nvSpPr>
            <p:spPr>
              <a:xfrm>
                <a:off x="2808356" y="3607261"/>
                <a:ext cx="2115259" cy="5836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sSup>
                        <m:sSup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28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28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9" name="Прямоугольник 38">
                <a:extLst>
                  <a:ext uri="{FF2B5EF4-FFF2-40B4-BE49-F238E27FC236}">
                    <a16:creationId xmlns:a16="http://schemas.microsoft.com/office/drawing/2014/main" id="{2BAE7017-C8AA-46FC-AD5B-05C17509F8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8356" y="3607261"/>
                <a:ext cx="2115259" cy="58368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Прямоугольник 39">
                <a:extLst>
                  <a:ext uri="{FF2B5EF4-FFF2-40B4-BE49-F238E27FC236}">
                    <a16:creationId xmlns:a16="http://schemas.microsoft.com/office/drawing/2014/main" id="{A5C3C55F-0060-4792-83D0-7D2E202A9717}"/>
                  </a:ext>
                </a:extLst>
              </p:cNvPr>
              <p:cNvSpPr/>
              <p:nvPr/>
            </p:nvSpPr>
            <p:spPr>
              <a:xfrm>
                <a:off x="5839204" y="2042317"/>
                <a:ext cx="2057230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ru-RU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32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U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sSup>
                        <m:sSup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0" name="Прямоугольник 39">
                <a:extLst>
                  <a:ext uri="{FF2B5EF4-FFF2-40B4-BE49-F238E27FC236}">
                    <a16:creationId xmlns:a16="http://schemas.microsoft.com/office/drawing/2014/main" id="{A5C3C55F-0060-4792-83D0-7D2E202A97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9204" y="2042317"/>
                <a:ext cx="2057230" cy="58477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Прямоугольник 40">
            <a:extLst>
              <a:ext uri="{FF2B5EF4-FFF2-40B4-BE49-F238E27FC236}">
                <a16:creationId xmlns:a16="http://schemas.microsoft.com/office/drawing/2014/main" id="{B33A7C08-D6A6-4719-A8AD-532519F46DF5}"/>
              </a:ext>
            </a:extLst>
          </p:cNvPr>
          <p:cNvSpPr/>
          <p:nvPr/>
        </p:nvSpPr>
        <p:spPr>
          <a:xfrm>
            <a:off x="3611697" y="3111407"/>
            <a:ext cx="376468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Унитарные матрицы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Прямоугольник 41">
                <a:extLst>
                  <a:ext uri="{FF2B5EF4-FFF2-40B4-BE49-F238E27FC236}">
                    <a16:creationId xmlns:a16="http://schemas.microsoft.com/office/drawing/2014/main" id="{CB2FB0CA-F562-4737-AF48-03AD069C3C32}"/>
                  </a:ext>
                </a:extLst>
              </p:cNvPr>
              <p:cNvSpPr/>
              <p:nvPr/>
            </p:nvSpPr>
            <p:spPr>
              <a:xfrm>
                <a:off x="1864942" y="3155114"/>
                <a:ext cx="1739386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2" name="Прямоугольник 41">
                <a:extLst>
                  <a:ext uri="{FF2B5EF4-FFF2-40B4-BE49-F238E27FC236}">
                    <a16:creationId xmlns:a16="http://schemas.microsoft.com/office/drawing/2014/main" id="{CB2FB0CA-F562-4737-AF48-03AD069C3C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4942" y="3155114"/>
                <a:ext cx="1739386" cy="58477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Прямоугольник 42">
                <a:extLst>
                  <a:ext uri="{FF2B5EF4-FFF2-40B4-BE49-F238E27FC236}">
                    <a16:creationId xmlns:a16="http://schemas.microsoft.com/office/drawing/2014/main" id="{CBEEFB77-EE08-4A3C-AB92-480561E601D6}"/>
                  </a:ext>
                </a:extLst>
              </p:cNvPr>
              <p:cNvSpPr/>
              <p:nvPr/>
            </p:nvSpPr>
            <p:spPr>
              <a:xfrm>
                <a:off x="2683210" y="2647276"/>
                <a:ext cx="1864677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b="0" i="0" dirty="0" smtClean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32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3" name="Прямоугольник 42">
                <a:extLst>
                  <a:ext uri="{FF2B5EF4-FFF2-40B4-BE49-F238E27FC236}">
                    <a16:creationId xmlns:a16="http://schemas.microsoft.com/office/drawing/2014/main" id="{CBEEFB77-EE08-4A3C-AB92-480561E601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3210" y="2647276"/>
                <a:ext cx="1864677" cy="58477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Прямоугольник 43">
                <a:extLst>
                  <a:ext uri="{FF2B5EF4-FFF2-40B4-BE49-F238E27FC236}">
                    <a16:creationId xmlns:a16="http://schemas.microsoft.com/office/drawing/2014/main" id="{B44B9FF7-4DA4-4E49-AD7F-4C9CD7B8E163}"/>
                  </a:ext>
                </a:extLst>
              </p:cNvPr>
              <p:cNvSpPr/>
              <p:nvPr/>
            </p:nvSpPr>
            <p:spPr>
              <a:xfrm>
                <a:off x="7605563" y="2596494"/>
                <a:ext cx="1820947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b="0" i="0" dirty="0" smtClean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32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p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m:rPr>
                              <m:sty m:val="p"/>
                            </m:r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p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4" name="Прямоугольник 43">
                <a:extLst>
                  <a:ext uri="{FF2B5EF4-FFF2-40B4-BE49-F238E27FC236}">
                    <a16:creationId xmlns:a16="http://schemas.microsoft.com/office/drawing/2014/main" id="{B44B9FF7-4DA4-4E49-AD7F-4C9CD7B8E1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5563" y="2596494"/>
                <a:ext cx="1820947" cy="58477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Прямоугольник 44">
                <a:extLst>
                  <a:ext uri="{FF2B5EF4-FFF2-40B4-BE49-F238E27FC236}">
                    <a16:creationId xmlns:a16="http://schemas.microsoft.com/office/drawing/2014/main" id="{8E284F9C-83D3-4D4A-8F90-BE9256798F9E}"/>
                  </a:ext>
                </a:extLst>
              </p:cNvPr>
              <p:cNvSpPr/>
              <p:nvPr/>
            </p:nvSpPr>
            <p:spPr>
              <a:xfrm>
                <a:off x="5102015" y="2608382"/>
                <a:ext cx="1789016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b="0" i="0" dirty="0" smtClean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32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m:rPr>
                              <m:sty m:val="p"/>
                            </m:r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p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5" name="Прямоугольник 44">
                <a:extLst>
                  <a:ext uri="{FF2B5EF4-FFF2-40B4-BE49-F238E27FC236}">
                    <a16:creationId xmlns:a16="http://schemas.microsoft.com/office/drawing/2014/main" id="{8E284F9C-83D3-4D4A-8F90-BE9256798F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2015" y="2608382"/>
                <a:ext cx="1789016" cy="58477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Прямоугольник 45">
                <a:extLst>
                  <a:ext uri="{FF2B5EF4-FFF2-40B4-BE49-F238E27FC236}">
                    <a16:creationId xmlns:a16="http://schemas.microsoft.com/office/drawing/2014/main" id="{71DC98C9-5A85-4C8F-91C3-CAA0C84EBD77}"/>
                  </a:ext>
                </a:extLst>
              </p:cNvPr>
              <p:cNvSpPr/>
              <p:nvPr/>
            </p:nvSpPr>
            <p:spPr>
              <a:xfrm>
                <a:off x="7607605" y="3615646"/>
                <a:ext cx="2023246" cy="5836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sSup>
                        <m:sSup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28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28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p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m:rPr>
                              <m:sty m:val="p"/>
                            </m:r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p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6" name="Прямоугольник 45">
                <a:extLst>
                  <a:ext uri="{FF2B5EF4-FFF2-40B4-BE49-F238E27FC236}">
                    <a16:creationId xmlns:a16="http://schemas.microsoft.com/office/drawing/2014/main" id="{71DC98C9-5A85-4C8F-91C3-CAA0C84EBD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7605" y="3615646"/>
                <a:ext cx="2023246" cy="583686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Прямоугольник 46">
                <a:extLst>
                  <a:ext uri="{FF2B5EF4-FFF2-40B4-BE49-F238E27FC236}">
                    <a16:creationId xmlns:a16="http://schemas.microsoft.com/office/drawing/2014/main" id="{3C1F23C1-EA29-4778-AB7D-8D8FA2053689}"/>
                  </a:ext>
                </a:extLst>
              </p:cNvPr>
              <p:cNvSpPr/>
              <p:nvPr/>
            </p:nvSpPr>
            <p:spPr>
              <a:xfrm>
                <a:off x="7419000" y="3101955"/>
                <a:ext cx="4553811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</a:rPr>
                  <a:t> </a:t>
                </a:r>
                <a:r>
                  <a:rPr lang="ru-RU" sz="2800" dirty="0">
                    <a:solidFill>
                      <a:schemeClr val="bg1"/>
                    </a:solidFill>
                  </a:rPr>
                  <a:t> </a:t>
                </a:r>
                <a:r>
                  <a:rPr lang="ru-RU" sz="32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Диагональная матрица</a:t>
                </a:r>
                <a:endParaRPr lang="ru-RU" sz="3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7" name="Прямоугольник 46">
                <a:extLst>
                  <a:ext uri="{FF2B5EF4-FFF2-40B4-BE49-F238E27FC236}">
                    <a16:creationId xmlns:a16="http://schemas.microsoft.com/office/drawing/2014/main" id="{3C1F23C1-EA29-4778-AB7D-8D8FA20536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9000" y="3101955"/>
                <a:ext cx="4553811" cy="584775"/>
              </a:xfrm>
              <a:prstGeom prst="rect">
                <a:avLst/>
              </a:prstGeom>
              <a:blipFill>
                <a:blip r:embed="rId14"/>
                <a:stretch>
                  <a:fillRect t="-14583" r="-2811" b="-3229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Прямоугольник 47">
                <a:extLst>
                  <a:ext uri="{FF2B5EF4-FFF2-40B4-BE49-F238E27FC236}">
                    <a16:creationId xmlns:a16="http://schemas.microsoft.com/office/drawing/2014/main" id="{20B5D4C7-6666-4091-8820-90BE8834CAF3}"/>
                  </a:ext>
                </a:extLst>
              </p:cNvPr>
              <p:cNvSpPr/>
              <p:nvPr/>
            </p:nvSpPr>
            <p:spPr>
              <a:xfrm>
                <a:off x="548884" y="4065742"/>
                <a:ext cx="438511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l-GR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l-GR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ru-RU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acc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,</m:t>
                          </m:r>
                          <m:acc>
                            <m:accPr>
                              <m:chr m:val="⃗"/>
                              <m:ctrlPr>
                                <a:rPr lang="el-GR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l-GR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ru-RU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acc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, …,</m:t>
                          </m:r>
                          <m:acc>
                            <m:accPr>
                              <m:chr m:val="⃗"/>
                              <m:ctrlPr>
                                <a:rPr lang="el-GR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l-GR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sSup>
                        <m:sSup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28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28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8" name="Прямоугольник 47">
                <a:extLst>
                  <a:ext uri="{FF2B5EF4-FFF2-40B4-BE49-F238E27FC236}">
                    <a16:creationId xmlns:a16="http://schemas.microsoft.com/office/drawing/2014/main" id="{20B5D4C7-6666-4091-8820-90BE8834CA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884" y="4065742"/>
                <a:ext cx="4385111" cy="5232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Прямоугольник 48">
                <a:extLst>
                  <a:ext uri="{FF2B5EF4-FFF2-40B4-BE49-F238E27FC236}">
                    <a16:creationId xmlns:a16="http://schemas.microsoft.com/office/drawing/2014/main" id="{4AEA433E-DA4F-4F47-BC3B-9208DBFD30C9}"/>
                  </a:ext>
                </a:extLst>
              </p:cNvPr>
              <p:cNvSpPr/>
              <p:nvPr/>
            </p:nvSpPr>
            <p:spPr>
              <a:xfrm>
                <a:off x="1493255" y="4470152"/>
                <a:ext cx="1588705" cy="49141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l-GR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l-GR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acc>
                    <m:r>
                      <a:rPr lang="en-US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sz="2400" dirty="0" err="1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с.в</a:t>
                </a:r>
                <a:r>
                  <a:rPr lang="ru-RU" sz="24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r>
                  <a:rPr lang="en-US" sz="24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sSup>
                      <m:sSup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ru-RU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9" name="Прямоугольник 48">
                <a:extLst>
                  <a:ext uri="{FF2B5EF4-FFF2-40B4-BE49-F238E27FC236}">
                    <a16:creationId xmlns:a16="http://schemas.microsoft.com/office/drawing/2014/main" id="{4AEA433E-DA4F-4F47-BC3B-9208DBFD30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3255" y="4470152"/>
                <a:ext cx="1588705" cy="491417"/>
              </a:xfrm>
              <a:prstGeom prst="rect">
                <a:avLst/>
              </a:prstGeom>
              <a:blipFill>
                <a:blip r:embed="rId16"/>
                <a:stretch>
                  <a:fillRect t="-9877" b="-2098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Прямоугольник 49">
                <a:extLst>
                  <a:ext uri="{FF2B5EF4-FFF2-40B4-BE49-F238E27FC236}">
                    <a16:creationId xmlns:a16="http://schemas.microsoft.com/office/drawing/2014/main" id="{2999C1C8-5F3A-4243-AAE9-85719FDC8E41}"/>
                  </a:ext>
                </a:extLst>
              </p:cNvPr>
              <p:cNvSpPr/>
              <p:nvPr/>
            </p:nvSpPr>
            <p:spPr>
              <a:xfrm>
                <a:off x="6384032" y="4543011"/>
                <a:ext cx="1576072" cy="49141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l-GR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l-GR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acc>
                    <m:r>
                      <a:rPr lang="en-US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sz="2400" dirty="0" err="1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с.в</a:t>
                </a:r>
                <a:r>
                  <a:rPr lang="ru-RU" sz="24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r>
                  <a:rPr lang="en-US" sz="24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ru-RU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0" name="Прямоугольник 49">
                <a:extLst>
                  <a:ext uri="{FF2B5EF4-FFF2-40B4-BE49-F238E27FC236}">
                    <a16:creationId xmlns:a16="http://schemas.microsoft.com/office/drawing/2014/main" id="{2999C1C8-5F3A-4243-AAE9-85719FDC8E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4032" y="4543011"/>
                <a:ext cx="1576072" cy="491417"/>
              </a:xfrm>
              <a:prstGeom prst="rect">
                <a:avLst/>
              </a:prstGeom>
              <a:blipFill>
                <a:blip r:embed="rId17"/>
                <a:stretch>
                  <a:fillRect t="-9877" b="-2098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Прямоугольник 50">
                <a:extLst>
                  <a:ext uri="{FF2B5EF4-FFF2-40B4-BE49-F238E27FC236}">
                    <a16:creationId xmlns:a16="http://schemas.microsoft.com/office/drawing/2014/main" id="{A23BF123-156C-4D87-9692-EF1FDF915079}"/>
                  </a:ext>
                </a:extLst>
              </p:cNvPr>
              <p:cNvSpPr/>
              <p:nvPr/>
            </p:nvSpPr>
            <p:spPr>
              <a:xfrm>
                <a:off x="149769" y="4930236"/>
                <a:ext cx="5673541" cy="15835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ru-RU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5"/>
                                  <m:mcJc m:val="center"/>
                                </m:mcPr>
                              </m:mc>
                            </m:mcs>
                            <m:ctrlPr>
                              <a:rPr lang="ru-RU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ad>
                                <m:radPr>
                                  <m:degHide m:val="on"/>
                                  <m:ctrlPr>
                                    <a:rPr lang="ru-RU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b>
                                    <m:sSubPr>
                                      <m:ctrlPr>
                                        <a:rPr lang="ru-RU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l-GR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λ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rad>
                            </m:e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ru-RU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ru-RU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⋱</m:t>
                              </m:r>
                            </m:e>
                            <m:e/>
                            <m:e/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ru-RU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/>
                            <m:e>
                              <m:rad>
                                <m:radPr>
                                  <m:degHide m:val="on"/>
                                  <m:ctrlPr>
                                    <a:rPr lang="ru-RU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b>
                                    <m:sSubPr>
                                      <m:ctrlPr>
                                        <a:rPr lang="ru-RU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l-GR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λ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sub>
                                  </m:sSub>
                                </m:e>
                              </m:rad>
                            </m:e>
                            <m:e/>
                            <m:e>
                              <m:r>
                                <a:rPr lang="ru-RU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/>
                            <m:e/>
                            <m:e>
                              <m:r>
                                <a:rPr lang="ru-RU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⋱</m:t>
                              </m:r>
                            </m:e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ru-RU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ru-RU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5"/>
                                  <m:mcJc m:val="center"/>
                                </m:mcPr>
                              </m:mc>
                            </m:mcs>
                            <m:ctrlPr>
                              <a:rPr lang="ru-RU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ru-RU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ru-RU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ru-RU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⋱</m:t>
                              </m:r>
                            </m:e>
                            <m:e/>
                            <m:e/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ru-RU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/>
                            <m:e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</m:e>
                            <m:e/>
                            <m:e>
                              <m:r>
                                <a:rPr lang="ru-RU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/>
                            <m:e/>
                            <m:e>
                              <m:r>
                                <a:rPr lang="ru-RU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⋱</m:t>
                              </m:r>
                            </m:e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ru-RU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endParaRPr lang="ru-RU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1" name="Прямоугольник 50">
                <a:extLst>
                  <a:ext uri="{FF2B5EF4-FFF2-40B4-BE49-F238E27FC236}">
                    <a16:creationId xmlns:a16="http://schemas.microsoft.com/office/drawing/2014/main" id="{A23BF123-156C-4D87-9692-EF1FDF9150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769" y="4930236"/>
                <a:ext cx="5673541" cy="158351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Прямоугольник 51">
                <a:extLst>
                  <a:ext uri="{FF2B5EF4-FFF2-40B4-BE49-F238E27FC236}">
                    <a16:creationId xmlns:a16="http://schemas.microsoft.com/office/drawing/2014/main" id="{0DAAE512-8B8B-4804-BACF-FA3C0E57D8DD}"/>
                  </a:ext>
                </a:extLst>
              </p:cNvPr>
              <p:cNvSpPr/>
              <p:nvPr/>
            </p:nvSpPr>
            <p:spPr>
              <a:xfrm>
                <a:off x="6404878" y="5153954"/>
                <a:ext cx="282667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sz="24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 </a:t>
                </a:r>
                <a:r>
                  <a:rPr lang="ru-RU" sz="2400" dirty="0" err="1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с.з</a:t>
                </a:r>
                <a:r>
                  <a:rPr lang="ru-RU" sz="24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r>
                  <a:rPr lang="en-US" sz="24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𝐴</m:t>
                    </m:r>
                    <m:sSup>
                      <m:sSup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4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24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ru-RU" sz="24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или</a:t>
                </a:r>
                <a:r>
                  <a:rPr lang="en-US" sz="24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4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24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</m:sup>
                    </m:sSup>
                    <m:r>
                      <a:rPr lang="en-US" sz="240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𝐴</m:t>
                    </m:r>
                  </m:oMath>
                </a14:m>
                <a:endParaRPr lang="ru-RU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2" name="Прямоугольник 51">
                <a:extLst>
                  <a:ext uri="{FF2B5EF4-FFF2-40B4-BE49-F238E27FC236}">
                    <a16:creationId xmlns:a16="http://schemas.microsoft.com/office/drawing/2014/main" id="{0DAAE512-8B8B-4804-BACF-FA3C0E57D8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4878" y="5153954"/>
                <a:ext cx="2826671" cy="461665"/>
              </a:xfrm>
              <a:prstGeom prst="rect">
                <a:avLst/>
              </a:prstGeom>
              <a:blipFill>
                <a:blip r:embed="rId19"/>
                <a:stretch>
                  <a:fillRect t="-11842" b="-2763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Прямоугольник 52">
                <a:extLst>
                  <a:ext uri="{FF2B5EF4-FFF2-40B4-BE49-F238E27FC236}">
                    <a16:creationId xmlns:a16="http://schemas.microsoft.com/office/drawing/2014/main" id="{77F5D9B2-8450-422A-BC01-B6F4DA03D304}"/>
                  </a:ext>
                </a:extLst>
              </p:cNvPr>
              <p:cNvSpPr/>
              <p:nvPr/>
            </p:nvSpPr>
            <p:spPr>
              <a:xfrm>
                <a:off x="6446399" y="5654479"/>
                <a:ext cx="3662349" cy="8309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 smtClean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 - </a:t>
                </a:r>
                <a:r>
                  <a:rPr lang="ru-RU" sz="24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ранг матриц </a:t>
                </a:r>
                <a14:m>
                  <m:oMath xmlns:m="http://schemas.openxmlformats.org/officeDocument/2006/math">
                    <m:r>
                      <a:rPr lang="en-US" sz="240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𝐴</m:t>
                    </m:r>
                    <m:sSup>
                      <m:sSup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4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24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ru-RU" sz="24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и</a:t>
                </a:r>
                <a:r>
                  <a:rPr lang="en-US" sz="24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4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24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</m:sup>
                    </m:sSup>
                    <m:r>
                      <a:rPr lang="en-US" sz="240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𝐴</m:t>
                    </m:r>
                  </m:oMath>
                </a14:m>
                <a:endParaRPr 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𝑟</m:t>
                      </m:r>
                      <m:r>
                        <a:rPr lang="en-US" sz="24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4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m</m:t>
                      </m:r>
                      <m:r>
                        <m:rPr>
                          <m:sty m:val="p"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in</m:t>
                      </m:r>
                      <m:r>
                        <a:rPr lang="en-US" sz="24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{</m:t>
                      </m:r>
                      <m:r>
                        <a:rPr lang="en-US" sz="24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𝑛</m:t>
                      </m:r>
                      <m:r>
                        <a:rPr lang="en-US" sz="24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p</m:t>
                      </m:r>
                      <m:r>
                        <a:rPr lang="en-US" sz="24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}</m:t>
                      </m:r>
                    </m:oMath>
                  </m:oMathPara>
                </a14:m>
                <a:endParaRPr lang="ru-RU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3" name="Прямоугольник 52">
                <a:extLst>
                  <a:ext uri="{FF2B5EF4-FFF2-40B4-BE49-F238E27FC236}">
                    <a16:creationId xmlns:a16="http://schemas.microsoft.com/office/drawing/2014/main" id="{77F5D9B2-8450-422A-BC01-B6F4DA03D3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6399" y="5654479"/>
                <a:ext cx="3662349" cy="830997"/>
              </a:xfrm>
              <a:prstGeom prst="rect">
                <a:avLst/>
              </a:prstGeom>
              <a:blipFill>
                <a:blip r:embed="rId20"/>
                <a:stretch>
                  <a:fillRect l="-2496" t="-5882" b="-1029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58454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35" grpId="0"/>
      <p:bldP spid="37" grpId="0"/>
      <p:bldP spid="38" grpId="0"/>
      <p:bldP spid="39" grpId="0"/>
      <p:bldP spid="40" grpId="0"/>
      <p:bldP spid="41" grpId="0"/>
      <p:bldP spid="42" grpId="0"/>
      <p:bldP spid="43" grpId="0"/>
      <p:bldP spid="44" grpId="0"/>
      <p:bldP spid="45" grpId="0"/>
      <p:bldP spid="46" grpId="0"/>
      <p:bldP spid="47" grpId="0"/>
      <p:bldP spid="48" grpId="0"/>
      <p:bldP spid="49" grpId="0"/>
      <p:bldP spid="50" grpId="0"/>
      <p:bldP spid="51" grpId="0"/>
      <p:bldP spid="52" grpId="0"/>
      <p:bldP spid="5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Сингулярное Разложение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29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Матричное Разложение. Антон Долганов</a:t>
            </a:r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5C0F33EE-B95A-4F8B-BA86-2D899BBF1A2A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Прямоугольник 26">
                <a:extLst>
                  <a:ext uri="{FF2B5EF4-FFF2-40B4-BE49-F238E27FC236}">
                    <a16:creationId xmlns:a16="http://schemas.microsoft.com/office/drawing/2014/main" id="{A5C3C55F-0060-4792-83D0-7D2E202A9717}"/>
                  </a:ext>
                </a:extLst>
              </p:cNvPr>
              <p:cNvSpPr/>
              <p:nvPr/>
            </p:nvSpPr>
            <p:spPr>
              <a:xfrm>
                <a:off x="4511824" y="1631283"/>
                <a:ext cx="2057230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ru-RU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32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U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sSup>
                        <m:sSup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27" name="Прямоугольник 26">
                <a:extLst>
                  <a:ext uri="{FF2B5EF4-FFF2-40B4-BE49-F238E27FC236}">
                    <a16:creationId xmlns:a16="http://schemas.microsoft.com/office/drawing/2014/main" id="{A5C3C55F-0060-4792-83D0-7D2E202A97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1824" y="1631283"/>
                <a:ext cx="2057230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Прямоугольник 27">
                <a:extLst>
                  <a:ext uri="{FF2B5EF4-FFF2-40B4-BE49-F238E27FC236}">
                    <a16:creationId xmlns:a16="http://schemas.microsoft.com/office/drawing/2014/main" id="{8DD55814-3D26-42B8-903B-17F8280DEE73}"/>
                  </a:ext>
                </a:extLst>
              </p:cNvPr>
              <p:cNvSpPr/>
              <p:nvPr/>
            </p:nvSpPr>
            <p:spPr>
              <a:xfrm>
                <a:off x="2238007" y="2293102"/>
                <a:ext cx="1731180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𝑟</m:t>
                          </m:r>
                        </m:sup>
                      </m:sSup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28" name="Прямоугольник 27">
                <a:extLst>
                  <a:ext uri="{FF2B5EF4-FFF2-40B4-BE49-F238E27FC236}">
                    <a16:creationId xmlns:a16="http://schemas.microsoft.com/office/drawing/2014/main" id="{8DD55814-3D26-42B8-903B-17F8280DEE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8007" y="2293102"/>
                <a:ext cx="1731180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Прямоугольник 28">
                <a:extLst>
                  <a:ext uri="{FF2B5EF4-FFF2-40B4-BE49-F238E27FC236}">
                    <a16:creationId xmlns:a16="http://schemas.microsoft.com/office/drawing/2014/main" id="{4C289307-F7A2-4DF9-B156-4B7F91B1A909}"/>
                  </a:ext>
                </a:extLst>
              </p:cNvPr>
              <p:cNvSpPr/>
              <p:nvPr/>
            </p:nvSpPr>
            <p:spPr>
              <a:xfrm>
                <a:off x="7372467" y="2216055"/>
                <a:ext cx="1924309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𝑟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</m:sup>
                      </m:sSup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29" name="Прямоугольник 28">
                <a:extLst>
                  <a:ext uri="{FF2B5EF4-FFF2-40B4-BE49-F238E27FC236}">
                    <a16:creationId xmlns:a16="http://schemas.microsoft.com/office/drawing/2014/main" id="{4C289307-F7A2-4DF9-B156-4B7F91B1A9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2467" y="2216055"/>
                <a:ext cx="1924309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Прямоугольник 29">
                <a:extLst>
                  <a:ext uri="{FF2B5EF4-FFF2-40B4-BE49-F238E27FC236}">
                    <a16:creationId xmlns:a16="http://schemas.microsoft.com/office/drawing/2014/main" id="{6C9A3BCD-E294-42C8-AFD0-7FA196329AA6}"/>
                  </a:ext>
                </a:extLst>
              </p:cNvPr>
              <p:cNvSpPr/>
              <p:nvPr/>
            </p:nvSpPr>
            <p:spPr>
              <a:xfrm>
                <a:off x="4852750" y="2216056"/>
                <a:ext cx="163615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𝑟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𝑟</m:t>
                          </m:r>
                        </m:sup>
                      </m:sSup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30" name="Прямоугольник 29">
                <a:extLst>
                  <a:ext uri="{FF2B5EF4-FFF2-40B4-BE49-F238E27FC236}">
                    <a16:creationId xmlns:a16="http://schemas.microsoft.com/office/drawing/2014/main" id="{6C9A3BCD-E294-42C8-AFD0-7FA196329A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2750" y="2216056"/>
                <a:ext cx="1636153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Овал 30">
            <a:extLst>
              <a:ext uri="{FF2B5EF4-FFF2-40B4-BE49-F238E27FC236}">
                <a16:creationId xmlns:a16="http://schemas.microsoft.com/office/drawing/2014/main" id="{B7E1CDAA-9303-40D0-8364-182EF8C3A8CD}"/>
              </a:ext>
            </a:extLst>
          </p:cNvPr>
          <p:cNvSpPr/>
          <p:nvPr/>
        </p:nvSpPr>
        <p:spPr>
          <a:xfrm>
            <a:off x="3287688" y="3272515"/>
            <a:ext cx="1085802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Овал 31">
            <a:extLst>
              <a:ext uri="{FF2B5EF4-FFF2-40B4-BE49-F238E27FC236}">
                <a16:creationId xmlns:a16="http://schemas.microsoft.com/office/drawing/2014/main" id="{C2257B07-6700-4E8F-A45E-A0D6970C4EBE}"/>
              </a:ext>
            </a:extLst>
          </p:cNvPr>
          <p:cNvSpPr/>
          <p:nvPr/>
        </p:nvSpPr>
        <p:spPr>
          <a:xfrm rot="20155520">
            <a:off x="6733748" y="2946347"/>
            <a:ext cx="2520280" cy="13448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3" name="Овал 32">
            <a:extLst>
              <a:ext uri="{FF2B5EF4-FFF2-40B4-BE49-F238E27FC236}">
                <a16:creationId xmlns:a16="http://schemas.microsoft.com/office/drawing/2014/main" id="{48E1E9E1-AC90-4847-A96A-E00133663020}"/>
              </a:ext>
            </a:extLst>
          </p:cNvPr>
          <p:cNvSpPr/>
          <p:nvPr/>
        </p:nvSpPr>
        <p:spPr>
          <a:xfrm>
            <a:off x="3287688" y="5229200"/>
            <a:ext cx="1085802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" name="Овал 33">
            <a:extLst>
              <a:ext uri="{FF2B5EF4-FFF2-40B4-BE49-F238E27FC236}">
                <a16:creationId xmlns:a16="http://schemas.microsoft.com/office/drawing/2014/main" id="{6E003BAD-C273-4794-ADEC-BDD9934513AB}"/>
              </a:ext>
            </a:extLst>
          </p:cNvPr>
          <p:cNvSpPr/>
          <p:nvPr/>
        </p:nvSpPr>
        <p:spPr>
          <a:xfrm rot="806848">
            <a:off x="6571142" y="5061605"/>
            <a:ext cx="2520280" cy="13448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54" name="Прямая со стрелкой 53">
            <a:extLst>
              <a:ext uri="{FF2B5EF4-FFF2-40B4-BE49-F238E27FC236}">
                <a16:creationId xmlns:a16="http://schemas.microsoft.com/office/drawing/2014/main" id="{79F46546-54D3-4D30-94F0-BBD085B392BE}"/>
              </a:ext>
            </a:extLst>
          </p:cNvPr>
          <p:cNvCxnSpPr>
            <a:endCxn id="31" idx="6"/>
          </p:cNvCxnSpPr>
          <p:nvPr/>
        </p:nvCxnSpPr>
        <p:spPr>
          <a:xfrm>
            <a:off x="3830589" y="3729715"/>
            <a:ext cx="542901" cy="0"/>
          </a:xfrm>
          <a:prstGeom prst="straightConnector1">
            <a:avLst/>
          </a:prstGeom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5" name="Прямая со стрелкой 54">
            <a:extLst>
              <a:ext uri="{FF2B5EF4-FFF2-40B4-BE49-F238E27FC236}">
                <a16:creationId xmlns:a16="http://schemas.microsoft.com/office/drawing/2014/main" id="{D6BA6999-3348-4305-B5AF-5055A75CE181}"/>
              </a:ext>
            </a:extLst>
          </p:cNvPr>
          <p:cNvCxnSpPr>
            <a:cxnSpLocks/>
            <a:endCxn id="33" idx="5"/>
          </p:cNvCxnSpPr>
          <p:nvPr/>
        </p:nvCxnSpPr>
        <p:spPr>
          <a:xfrm>
            <a:off x="3830589" y="5686400"/>
            <a:ext cx="383889" cy="323289"/>
          </a:xfrm>
          <a:prstGeom prst="straightConnector1">
            <a:avLst/>
          </a:prstGeom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6" name="Прямая со стрелкой 55">
            <a:extLst>
              <a:ext uri="{FF2B5EF4-FFF2-40B4-BE49-F238E27FC236}">
                <a16:creationId xmlns:a16="http://schemas.microsoft.com/office/drawing/2014/main" id="{63D2544A-7B74-4716-B78D-59852CBF825A}"/>
              </a:ext>
            </a:extLst>
          </p:cNvPr>
          <p:cNvCxnSpPr>
            <a:cxnSpLocks/>
            <a:endCxn id="34" idx="5"/>
          </p:cNvCxnSpPr>
          <p:nvPr/>
        </p:nvCxnSpPr>
        <p:spPr>
          <a:xfrm>
            <a:off x="7831282" y="5734050"/>
            <a:ext cx="756047" cy="669673"/>
          </a:xfrm>
          <a:prstGeom prst="straightConnector1">
            <a:avLst/>
          </a:prstGeom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7" name="Прямая со стрелкой 56">
            <a:extLst>
              <a:ext uri="{FF2B5EF4-FFF2-40B4-BE49-F238E27FC236}">
                <a16:creationId xmlns:a16="http://schemas.microsoft.com/office/drawing/2014/main" id="{A33DD35E-9B70-4B4A-B0B3-969166584D96}"/>
              </a:ext>
            </a:extLst>
          </p:cNvPr>
          <p:cNvCxnSpPr>
            <a:cxnSpLocks/>
            <a:endCxn id="32" idx="5"/>
          </p:cNvCxnSpPr>
          <p:nvPr/>
        </p:nvCxnSpPr>
        <p:spPr>
          <a:xfrm>
            <a:off x="7993888" y="3686968"/>
            <a:ext cx="1007511" cy="2469"/>
          </a:xfrm>
          <a:prstGeom prst="straightConnector1">
            <a:avLst/>
          </a:prstGeom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8" name="Прямая со стрелкой 57">
            <a:extLst>
              <a:ext uri="{FF2B5EF4-FFF2-40B4-BE49-F238E27FC236}">
                <a16:creationId xmlns:a16="http://schemas.microsoft.com/office/drawing/2014/main" id="{86DEFD51-47B1-4C4D-B61D-62F25E97B93C}"/>
              </a:ext>
            </a:extLst>
          </p:cNvPr>
          <p:cNvCxnSpPr>
            <a:cxnSpLocks/>
            <a:endCxn id="31" idx="0"/>
          </p:cNvCxnSpPr>
          <p:nvPr/>
        </p:nvCxnSpPr>
        <p:spPr>
          <a:xfrm flipV="1">
            <a:off x="3830589" y="3272515"/>
            <a:ext cx="0" cy="466707"/>
          </a:xfrm>
          <a:prstGeom prst="straightConnector1">
            <a:avLst/>
          </a:prstGeom>
          <a:ln w="57150" cap="flat" cmpd="sng" algn="ctr">
            <a:solidFill>
              <a:srgbClr val="FFFF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9" name="Прямая со стрелкой 58">
            <a:extLst>
              <a:ext uri="{FF2B5EF4-FFF2-40B4-BE49-F238E27FC236}">
                <a16:creationId xmlns:a16="http://schemas.microsoft.com/office/drawing/2014/main" id="{5B6A3C7A-12F8-4F99-AEF9-A6B47C30110B}"/>
              </a:ext>
            </a:extLst>
          </p:cNvPr>
          <p:cNvCxnSpPr>
            <a:cxnSpLocks/>
            <a:endCxn id="33" idx="7"/>
          </p:cNvCxnSpPr>
          <p:nvPr/>
        </p:nvCxnSpPr>
        <p:spPr>
          <a:xfrm flipV="1">
            <a:off x="3830589" y="5363111"/>
            <a:ext cx="383889" cy="323290"/>
          </a:xfrm>
          <a:prstGeom prst="straightConnector1">
            <a:avLst/>
          </a:prstGeom>
          <a:ln w="57150" cap="flat" cmpd="sng" algn="ctr">
            <a:solidFill>
              <a:srgbClr val="FFFF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0" name="Прямая со стрелкой 59">
            <a:extLst>
              <a:ext uri="{FF2B5EF4-FFF2-40B4-BE49-F238E27FC236}">
                <a16:creationId xmlns:a16="http://schemas.microsoft.com/office/drawing/2014/main" id="{14055950-7054-4600-9A4A-5B6F78D04DDC}"/>
              </a:ext>
            </a:extLst>
          </p:cNvPr>
          <p:cNvCxnSpPr>
            <a:cxnSpLocks/>
            <a:endCxn id="34" idx="7"/>
          </p:cNvCxnSpPr>
          <p:nvPr/>
        </p:nvCxnSpPr>
        <p:spPr>
          <a:xfrm flipV="1">
            <a:off x="7801943" y="5478814"/>
            <a:ext cx="1006541" cy="255236"/>
          </a:xfrm>
          <a:prstGeom prst="straightConnector1">
            <a:avLst/>
          </a:prstGeom>
          <a:ln w="57150" cap="flat" cmpd="sng" algn="ctr">
            <a:solidFill>
              <a:srgbClr val="FFFF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1" name="Прямая со стрелкой 60">
            <a:extLst>
              <a:ext uri="{FF2B5EF4-FFF2-40B4-BE49-F238E27FC236}">
                <a16:creationId xmlns:a16="http://schemas.microsoft.com/office/drawing/2014/main" id="{87AFE34A-8CC7-432F-BCAE-36A465812089}"/>
              </a:ext>
            </a:extLst>
          </p:cNvPr>
          <p:cNvCxnSpPr>
            <a:cxnSpLocks/>
            <a:endCxn id="32" idx="7"/>
          </p:cNvCxnSpPr>
          <p:nvPr/>
        </p:nvCxnSpPr>
        <p:spPr>
          <a:xfrm flipV="1">
            <a:off x="7993887" y="2821178"/>
            <a:ext cx="619581" cy="865790"/>
          </a:xfrm>
          <a:prstGeom prst="straightConnector1">
            <a:avLst/>
          </a:prstGeom>
          <a:ln w="57150" cap="flat" cmpd="sng" algn="ctr">
            <a:solidFill>
              <a:srgbClr val="FFFF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2" name="Прямая со стрелкой 61">
            <a:extLst>
              <a:ext uri="{FF2B5EF4-FFF2-40B4-BE49-F238E27FC236}">
                <a16:creationId xmlns:a16="http://schemas.microsoft.com/office/drawing/2014/main" id="{1DC9C2C4-D4EF-4039-BAC6-229D7BF01656}"/>
              </a:ext>
            </a:extLst>
          </p:cNvPr>
          <p:cNvCxnSpPr>
            <a:cxnSpLocks/>
          </p:cNvCxnSpPr>
          <p:nvPr/>
        </p:nvCxnSpPr>
        <p:spPr>
          <a:xfrm flipV="1">
            <a:off x="4705631" y="3729715"/>
            <a:ext cx="2028406" cy="21374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Прямая со стрелкой 62">
            <a:extLst>
              <a:ext uri="{FF2B5EF4-FFF2-40B4-BE49-F238E27FC236}">
                <a16:creationId xmlns:a16="http://schemas.microsoft.com/office/drawing/2014/main" id="{F3ADF953-0EB5-4DA2-B598-790163073068}"/>
              </a:ext>
            </a:extLst>
          </p:cNvPr>
          <p:cNvCxnSpPr>
            <a:cxnSpLocks/>
          </p:cNvCxnSpPr>
          <p:nvPr/>
        </p:nvCxnSpPr>
        <p:spPr>
          <a:xfrm flipV="1">
            <a:off x="4552908" y="5662186"/>
            <a:ext cx="2028406" cy="21374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Прямая со стрелкой 63">
            <a:extLst>
              <a:ext uri="{FF2B5EF4-FFF2-40B4-BE49-F238E27FC236}">
                <a16:creationId xmlns:a16="http://schemas.microsoft.com/office/drawing/2014/main" id="{0F32BFBD-2D03-4DBA-98BB-F0C5758C10EC}"/>
              </a:ext>
            </a:extLst>
          </p:cNvPr>
          <p:cNvCxnSpPr>
            <a:cxnSpLocks/>
          </p:cNvCxnSpPr>
          <p:nvPr/>
        </p:nvCxnSpPr>
        <p:spPr>
          <a:xfrm>
            <a:off x="3830589" y="4352513"/>
            <a:ext cx="0" cy="763286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Прямая со стрелкой 64">
            <a:extLst>
              <a:ext uri="{FF2B5EF4-FFF2-40B4-BE49-F238E27FC236}">
                <a16:creationId xmlns:a16="http://schemas.microsoft.com/office/drawing/2014/main" id="{A272F4A1-3764-4751-8C3A-A40BE38A748D}"/>
              </a:ext>
            </a:extLst>
          </p:cNvPr>
          <p:cNvCxnSpPr>
            <a:cxnSpLocks/>
          </p:cNvCxnSpPr>
          <p:nvPr/>
        </p:nvCxnSpPr>
        <p:spPr>
          <a:xfrm flipV="1">
            <a:off x="8303677" y="4324516"/>
            <a:ext cx="0" cy="738777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Прямоугольник 65">
                <a:extLst>
                  <a:ext uri="{FF2B5EF4-FFF2-40B4-BE49-F238E27FC236}">
                    <a16:creationId xmlns:a16="http://schemas.microsoft.com/office/drawing/2014/main" id="{1BDECB06-D476-44C6-A6DB-76B511509AB1}"/>
                  </a:ext>
                </a:extLst>
              </p:cNvPr>
              <p:cNvSpPr/>
              <p:nvPr/>
            </p:nvSpPr>
            <p:spPr>
              <a:xfrm>
                <a:off x="5211866" y="3037040"/>
                <a:ext cx="541366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66" name="Прямоугольник 65">
                <a:extLst>
                  <a:ext uri="{FF2B5EF4-FFF2-40B4-BE49-F238E27FC236}">
                    <a16:creationId xmlns:a16="http://schemas.microsoft.com/office/drawing/2014/main" id="{1BDECB06-D476-44C6-A6DB-76B511509A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1866" y="3037040"/>
                <a:ext cx="541366" cy="58477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Прямоугольник 66">
                <a:extLst>
                  <a:ext uri="{FF2B5EF4-FFF2-40B4-BE49-F238E27FC236}">
                    <a16:creationId xmlns:a16="http://schemas.microsoft.com/office/drawing/2014/main" id="{1B3CBAD0-A70C-41D7-AF06-532BA89BA796}"/>
                  </a:ext>
                </a:extLst>
              </p:cNvPr>
              <p:cNvSpPr/>
              <p:nvPr/>
            </p:nvSpPr>
            <p:spPr>
              <a:xfrm>
                <a:off x="2839672" y="4347251"/>
                <a:ext cx="767197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67" name="Прямоугольник 66">
                <a:extLst>
                  <a:ext uri="{FF2B5EF4-FFF2-40B4-BE49-F238E27FC236}">
                    <a16:creationId xmlns:a16="http://schemas.microsoft.com/office/drawing/2014/main" id="{1B3CBAD0-A70C-41D7-AF06-532BA89BA7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9672" y="4347251"/>
                <a:ext cx="767197" cy="58477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Прямоугольник 67">
                <a:extLst>
                  <a:ext uri="{FF2B5EF4-FFF2-40B4-BE49-F238E27FC236}">
                    <a16:creationId xmlns:a16="http://schemas.microsoft.com/office/drawing/2014/main" id="{824B088F-33E4-496E-8EAD-2AE7B2330055}"/>
                  </a:ext>
                </a:extLst>
              </p:cNvPr>
              <p:cNvSpPr/>
              <p:nvPr/>
            </p:nvSpPr>
            <p:spPr>
              <a:xfrm>
                <a:off x="5304490" y="5043753"/>
                <a:ext cx="503664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68" name="Прямоугольник 67">
                <a:extLst>
                  <a:ext uri="{FF2B5EF4-FFF2-40B4-BE49-F238E27FC236}">
                    <a16:creationId xmlns:a16="http://schemas.microsoft.com/office/drawing/2014/main" id="{824B088F-33E4-496E-8EAD-2AE7B23300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4490" y="5043753"/>
                <a:ext cx="503664" cy="58477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Прямоугольник 68">
                <a:extLst>
                  <a:ext uri="{FF2B5EF4-FFF2-40B4-BE49-F238E27FC236}">
                    <a16:creationId xmlns:a16="http://schemas.microsoft.com/office/drawing/2014/main" id="{73F17DEA-FBE6-4455-A20A-131D90A539A6}"/>
                  </a:ext>
                </a:extLst>
              </p:cNvPr>
              <p:cNvSpPr/>
              <p:nvPr/>
            </p:nvSpPr>
            <p:spPr>
              <a:xfrm>
                <a:off x="8387102" y="4494602"/>
                <a:ext cx="567784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69" name="Прямоугольник 68">
                <a:extLst>
                  <a:ext uri="{FF2B5EF4-FFF2-40B4-BE49-F238E27FC236}">
                    <a16:creationId xmlns:a16="http://schemas.microsoft.com/office/drawing/2014/main" id="{73F17DEA-FBE6-4455-A20A-131D90A539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7102" y="4494602"/>
                <a:ext cx="567784" cy="58477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32866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7" grpId="0"/>
      <p:bldP spid="28" grpId="0"/>
      <p:bldP spid="29" grpId="0"/>
      <p:bldP spid="30" grpId="0"/>
      <p:bldP spid="31" grpId="0" animBg="1"/>
      <p:bldP spid="32" grpId="0" animBg="1"/>
      <p:bldP spid="33" grpId="0" animBg="1"/>
      <p:bldP spid="34" grpId="0" animBg="1"/>
      <p:bldP spid="66" grpId="0"/>
      <p:bldP spid="67" grpId="0"/>
      <p:bldP spid="68" grpId="0"/>
      <p:bldP spid="6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42266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Матричное Разложение. Антон Долганов</a:t>
            </a:r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5" name="Заголовок 1"/>
          <p:cNvSpPr txBox="1">
            <a:spLocks/>
          </p:cNvSpPr>
          <p:nvPr/>
        </p:nvSpPr>
        <p:spPr>
          <a:xfrm>
            <a:off x="1769838" y="981165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Содержание</a:t>
            </a: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C72480CA-E4DA-46F7-BF10-E2FEE038B68C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A764042A-EC52-463E-A7A7-164C646B1A2A}"/>
              </a:ext>
            </a:extLst>
          </p:cNvPr>
          <p:cNvSpPr/>
          <p:nvPr/>
        </p:nvSpPr>
        <p:spPr>
          <a:xfrm>
            <a:off x="908718" y="2006100"/>
            <a:ext cx="7632848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Уменьшение Размерности</a:t>
            </a:r>
          </a:p>
          <a:p>
            <a:endParaRPr lang="en-US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Ковариационная Матрица</a:t>
            </a:r>
            <a:endParaRPr lang="en-US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US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Метод Главных Компонент</a:t>
            </a:r>
          </a:p>
          <a:p>
            <a:r>
              <a:rPr lang="en-US" sz="3200" dirty="0">
                <a:solidFill>
                  <a:schemeClr val="bg1"/>
                </a:solidFill>
                <a:latin typeface="-apple-system"/>
              </a:rPr>
              <a:t>Principal Components Analysis - PCA</a:t>
            </a:r>
          </a:p>
          <a:p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Сингулярное </a:t>
            </a:r>
            <a:r>
              <a:rPr lang="ru-RU" sz="32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разложение</a:t>
            </a:r>
            <a:endParaRPr lang="en-US" sz="3200" dirty="0" smtClean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sz="3200" dirty="0">
                <a:solidFill>
                  <a:schemeClr val="bg1"/>
                </a:solidFill>
                <a:latin typeface="-apple-system"/>
              </a:rPr>
              <a:t>Singular Value Decomposition - SVD</a:t>
            </a:r>
            <a:endParaRPr lang="en-US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1192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30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Матричное Разложение. Антон Долганов</a:t>
            </a:r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5C0F33EE-B95A-4F8B-BA86-2D899BBF1A2A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0" name="Заголовок 1"/>
          <p:cNvSpPr txBox="1">
            <a:spLocks/>
          </p:cNvSpPr>
          <p:nvPr/>
        </p:nvSpPr>
        <p:spPr>
          <a:xfrm>
            <a:off x="1127448" y="908720"/>
            <a:ext cx="97210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Сингулярное Разложение</a:t>
            </a:r>
            <a:endParaRPr lang="en-US" sz="3200" b="1" dirty="0" smtClean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32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Смысл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Прямоугольник 30">
                <a:extLst>
                  <a:ext uri="{FF2B5EF4-FFF2-40B4-BE49-F238E27FC236}">
                    <a16:creationId xmlns:a16="http://schemas.microsoft.com/office/drawing/2014/main" id="{A5C3C55F-0060-4792-83D0-7D2E202A9717}"/>
                  </a:ext>
                </a:extLst>
              </p:cNvPr>
              <p:cNvSpPr/>
              <p:nvPr/>
            </p:nvSpPr>
            <p:spPr>
              <a:xfrm>
                <a:off x="695400" y="1484784"/>
                <a:ext cx="2758447" cy="769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ru-RU" sz="4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4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U</m:t>
                      </m:r>
                      <m:r>
                        <a:rPr lang="en-US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sSup>
                        <m:sSupPr>
                          <m:ctrlPr>
                            <a:rPr lang="en-US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ru-RU" sz="4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1" name="Прямоугольник 30">
                <a:extLst>
                  <a:ext uri="{FF2B5EF4-FFF2-40B4-BE49-F238E27FC236}">
                    <a16:creationId xmlns:a16="http://schemas.microsoft.com/office/drawing/2014/main" id="{A5C3C55F-0060-4792-83D0-7D2E202A97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400" y="1484784"/>
                <a:ext cx="2758447" cy="76944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Прямоугольник 31">
                <a:extLst>
                  <a:ext uri="{FF2B5EF4-FFF2-40B4-BE49-F238E27FC236}">
                    <a16:creationId xmlns:a16="http://schemas.microsoft.com/office/drawing/2014/main" id="{8DD55814-3D26-42B8-903B-17F8280DEE73}"/>
                  </a:ext>
                </a:extLst>
              </p:cNvPr>
              <p:cNvSpPr/>
              <p:nvPr/>
            </p:nvSpPr>
            <p:spPr>
              <a:xfrm>
                <a:off x="4011499" y="6077266"/>
                <a:ext cx="1762084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2" name="Прямоугольник 31">
                <a:extLst>
                  <a:ext uri="{FF2B5EF4-FFF2-40B4-BE49-F238E27FC236}">
                    <a16:creationId xmlns:a16="http://schemas.microsoft.com/office/drawing/2014/main" id="{8DD55814-3D26-42B8-903B-17F8280DEE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1499" y="6077266"/>
                <a:ext cx="1762084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Прямоугольник 32">
                <a:extLst>
                  <a:ext uri="{FF2B5EF4-FFF2-40B4-BE49-F238E27FC236}">
                    <a16:creationId xmlns:a16="http://schemas.microsoft.com/office/drawing/2014/main" id="{4C289307-F7A2-4DF9-B156-4B7F91B1A909}"/>
                  </a:ext>
                </a:extLst>
              </p:cNvPr>
              <p:cNvSpPr/>
              <p:nvPr/>
            </p:nvSpPr>
            <p:spPr>
              <a:xfrm>
                <a:off x="9289726" y="4768582"/>
                <a:ext cx="2041008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b="0" i="0" dirty="0" smtClean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32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p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m:rPr>
                              <m:sty m:val="p"/>
                            </m:r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p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3" name="Прямоугольник 32">
                <a:extLst>
                  <a:ext uri="{FF2B5EF4-FFF2-40B4-BE49-F238E27FC236}">
                    <a16:creationId xmlns:a16="http://schemas.microsoft.com/office/drawing/2014/main" id="{4C289307-F7A2-4DF9-B156-4B7F91B1A9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89726" y="4768582"/>
                <a:ext cx="2041008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Прямоугольник 33">
                <a:extLst>
                  <a:ext uri="{FF2B5EF4-FFF2-40B4-BE49-F238E27FC236}">
                    <a16:creationId xmlns:a16="http://schemas.microsoft.com/office/drawing/2014/main" id="{6C9A3BCD-E294-42C8-AFD0-7FA196329AA6}"/>
                  </a:ext>
                </a:extLst>
              </p:cNvPr>
              <p:cNvSpPr/>
              <p:nvPr/>
            </p:nvSpPr>
            <p:spPr>
              <a:xfrm>
                <a:off x="7111642" y="6081787"/>
                <a:ext cx="1789016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b="0" i="0" dirty="0" smtClean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32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m:rPr>
                              <m:sty m:val="p"/>
                            </m:r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p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4" name="Прямоугольник 33">
                <a:extLst>
                  <a:ext uri="{FF2B5EF4-FFF2-40B4-BE49-F238E27FC236}">
                    <a16:creationId xmlns:a16="http://schemas.microsoft.com/office/drawing/2014/main" id="{6C9A3BCD-E294-42C8-AFD0-7FA196329A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1642" y="6081787"/>
                <a:ext cx="1789016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1" name="Рисунок 40">
            <a:extLst>
              <a:ext uri="{FF2B5EF4-FFF2-40B4-BE49-F238E27FC236}">
                <a16:creationId xmlns:a16="http://schemas.microsoft.com/office/drawing/2014/main" id="{43376CD6-4AF0-4E10-BA68-E62E56187F9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0605" y="2954262"/>
            <a:ext cx="1847968" cy="303066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3" name="Прямоугольник 42">
                <a:extLst>
                  <a:ext uri="{FF2B5EF4-FFF2-40B4-BE49-F238E27FC236}">
                    <a16:creationId xmlns:a16="http://schemas.microsoft.com/office/drawing/2014/main" id="{2CB6818A-25C8-43D5-B8BD-08051E448188}"/>
                  </a:ext>
                </a:extLst>
              </p:cNvPr>
              <p:cNvSpPr/>
              <p:nvPr/>
            </p:nvSpPr>
            <p:spPr>
              <a:xfrm>
                <a:off x="983432" y="6012523"/>
                <a:ext cx="1724125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m:rPr>
                              <m:sty m:val="p"/>
                            </m:r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p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3" name="Прямоугольник 42">
                <a:extLst>
                  <a:ext uri="{FF2B5EF4-FFF2-40B4-BE49-F238E27FC236}">
                    <a16:creationId xmlns:a16="http://schemas.microsoft.com/office/drawing/2014/main" id="{2CB6818A-25C8-43D5-B8BD-08051E4481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432" y="6012523"/>
                <a:ext cx="1724125" cy="58477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0" name="Рисунок 49">
            <a:extLst>
              <a:ext uri="{FF2B5EF4-FFF2-40B4-BE49-F238E27FC236}">
                <a16:creationId xmlns:a16="http://schemas.microsoft.com/office/drawing/2014/main" id="{62CF3050-ECA0-46D0-B177-AAB6A05B4E0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99505" y="2963799"/>
            <a:ext cx="3048724" cy="3048724"/>
          </a:xfrm>
          <a:prstGeom prst="rect">
            <a:avLst/>
          </a:prstGeom>
        </p:spPr>
      </p:pic>
      <p:pic>
        <p:nvPicPr>
          <p:cNvPr id="51" name="Рисунок 50">
            <a:extLst>
              <a:ext uri="{FF2B5EF4-FFF2-40B4-BE49-F238E27FC236}">
                <a16:creationId xmlns:a16="http://schemas.microsoft.com/office/drawing/2014/main" id="{451190C8-CF2D-4E8E-8FA6-F9A3DC81805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88088" y="2980019"/>
            <a:ext cx="2088232" cy="3004124"/>
          </a:xfrm>
          <a:prstGeom prst="rect">
            <a:avLst/>
          </a:prstGeom>
        </p:spPr>
      </p:pic>
      <p:pic>
        <p:nvPicPr>
          <p:cNvPr id="54" name="Рисунок 53">
            <a:extLst>
              <a:ext uri="{FF2B5EF4-FFF2-40B4-BE49-F238E27FC236}">
                <a16:creationId xmlns:a16="http://schemas.microsoft.com/office/drawing/2014/main" id="{7BD7387F-4F42-4843-942E-06F0D77AA3C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502832" y="2980019"/>
            <a:ext cx="1788563" cy="1788563"/>
          </a:xfrm>
          <a:prstGeom prst="rect">
            <a:avLst/>
          </a:prstGeom>
        </p:spPr>
      </p:pic>
      <p:sp>
        <p:nvSpPr>
          <p:cNvPr id="55" name="Прямоугольник 54">
            <a:extLst>
              <a:ext uri="{FF2B5EF4-FFF2-40B4-BE49-F238E27FC236}">
                <a16:creationId xmlns:a16="http://schemas.microsoft.com/office/drawing/2014/main" id="{125471EF-FB62-4D3B-A8D2-DA8F22CB02DD}"/>
              </a:ext>
            </a:extLst>
          </p:cNvPr>
          <p:cNvSpPr/>
          <p:nvPr/>
        </p:nvSpPr>
        <p:spPr>
          <a:xfrm>
            <a:off x="175286" y="2187704"/>
            <a:ext cx="338778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Характеристики</a:t>
            </a:r>
          </a:p>
        </p:txBody>
      </p:sp>
      <p:sp>
        <p:nvSpPr>
          <p:cNvPr id="56" name="Прямоугольник 55">
            <a:extLst>
              <a:ext uri="{FF2B5EF4-FFF2-40B4-BE49-F238E27FC236}">
                <a16:creationId xmlns:a16="http://schemas.microsoft.com/office/drawing/2014/main" id="{1C23562E-9A09-49B9-A9D4-7C7DF19135DF}"/>
              </a:ext>
            </a:extLst>
          </p:cNvPr>
          <p:cNvSpPr/>
          <p:nvPr/>
        </p:nvSpPr>
        <p:spPr>
          <a:xfrm rot="16200000">
            <a:off x="-229730" y="3980433"/>
            <a:ext cx="130093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Люди</a:t>
            </a:r>
          </a:p>
        </p:txBody>
      </p:sp>
      <p:sp>
        <p:nvSpPr>
          <p:cNvPr id="58" name="Прямоугольник 57">
            <a:extLst>
              <a:ext uri="{FF2B5EF4-FFF2-40B4-BE49-F238E27FC236}">
                <a16:creationId xmlns:a16="http://schemas.microsoft.com/office/drawing/2014/main" id="{305A94C5-55B7-436D-AFD2-9A6A7000B3DE}"/>
              </a:ext>
            </a:extLst>
          </p:cNvPr>
          <p:cNvSpPr/>
          <p:nvPr/>
        </p:nvSpPr>
        <p:spPr>
          <a:xfrm>
            <a:off x="3302409" y="1828465"/>
            <a:ext cx="371157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Новые Характеристики</a:t>
            </a:r>
          </a:p>
        </p:txBody>
      </p:sp>
      <p:sp>
        <p:nvSpPr>
          <p:cNvPr id="59" name="Прямоугольник 58">
            <a:extLst>
              <a:ext uri="{FF2B5EF4-FFF2-40B4-BE49-F238E27FC236}">
                <a16:creationId xmlns:a16="http://schemas.microsoft.com/office/drawing/2014/main" id="{46A104F9-C4CC-4EAB-8D77-850C11A76C69}"/>
              </a:ext>
            </a:extLst>
          </p:cNvPr>
          <p:cNvSpPr/>
          <p:nvPr/>
        </p:nvSpPr>
        <p:spPr>
          <a:xfrm>
            <a:off x="8747022" y="1798453"/>
            <a:ext cx="347067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Взаимосвязь Характеристик</a:t>
            </a:r>
          </a:p>
        </p:txBody>
      </p:sp>
    </p:spTree>
    <p:extLst>
      <p:ext uri="{BB962C8B-B14F-4D97-AF65-F5344CB8AC3E}">
        <p14:creationId xmlns:p14="http://schemas.microsoft.com/office/powerpoint/2010/main" val="2773240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55" grpId="0"/>
      <p:bldP spid="56" grpId="0"/>
      <p:bldP spid="58" grpId="0"/>
      <p:bldP spid="59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31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Матричное Разложение. Антон Долганов</a:t>
            </a:r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5C0F33EE-B95A-4F8B-BA86-2D899BBF1A2A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Заголовок 1"/>
          <p:cNvSpPr>
            <a:spLocks noGrp="1"/>
          </p:cNvSpPr>
          <p:nvPr>
            <p:ph type="title"/>
          </p:nvPr>
        </p:nvSpPr>
        <p:spPr>
          <a:xfrm>
            <a:off x="1343472" y="873070"/>
            <a:ext cx="9721080" cy="827739"/>
          </a:xfrm>
        </p:spPr>
        <p:txBody>
          <a:bodyPr>
            <a:normAutofit fontScale="90000"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Сингулярное </a:t>
            </a:r>
            <a:r>
              <a:rPr lang="ru-RU" sz="32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Разложение</a:t>
            </a:r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/>
            </a:r>
            <a:b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ru-RU" sz="32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Базовый </a:t>
            </a: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Вариант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A5C3C55F-0060-4792-83D0-7D2E202A9717}"/>
                  </a:ext>
                </a:extLst>
              </p:cNvPr>
              <p:cNvSpPr/>
              <p:nvPr/>
            </p:nvSpPr>
            <p:spPr>
              <a:xfrm>
                <a:off x="3719736" y="1772816"/>
                <a:ext cx="2057230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ru-RU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32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U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sSup>
                        <m:sSup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A5C3C55F-0060-4792-83D0-7D2E202A97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9736" y="1772816"/>
                <a:ext cx="2057230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8DD55814-3D26-42B8-903B-17F8280DEE73}"/>
                  </a:ext>
                </a:extLst>
              </p:cNvPr>
              <p:cNvSpPr/>
              <p:nvPr/>
            </p:nvSpPr>
            <p:spPr>
              <a:xfrm>
                <a:off x="2238007" y="2293102"/>
                <a:ext cx="1762084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8DD55814-3D26-42B8-903B-17F8280DEE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8007" y="2293102"/>
                <a:ext cx="1762084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4C289307-F7A2-4DF9-B156-4B7F91B1A909}"/>
                  </a:ext>
                </a:extLst>
              </p:cNvPr>
              <p:cNvSpPr/>
              <p:nvPr/>
            </p:nvSpPr>
            <p:spPr>
              <a:xfrm>
                <a:off x="7372467" y="2216055"/>
                <a:ext cx="1938415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p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m:rPr>
                              <m:sty m:val="p"/>
                            </m:r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p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4C289307-F7A2-4DF9-B156-4B7F91B1A9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2467" y="2216055"/>
                <a:ext cx="1938415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6C9A3BCD-E294-42C8-AFD0-7FA196329AA6}"/>
                  </a:ext>
                </a:extLst>
              </p:cNvPr>
              <p:cNvSpPr/>
              <p:nvPr/>
            </p:nvSpPr>
            <p:spPr>
              <a:xfrm>
                <a:off x="4852750" y="2216056"/>
                <a:ext cx="168642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m:rPr>
                              <m:sty m:val="p"/>
                            </m:r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p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6C9A3BCD-E294-42C8-AFD0-7FA196329A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2750" y="2216056"/>
                <a:ext cx="1686423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43376CD6-4AF0-4E10-BA68-E62E56187F9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0605" y="2954262"/>
            <a:ext cx="1847968" cy="303066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2CB6818A-25C8-43D5-B8BD-08051E448188}"/>
                  </a:ext>
                </a:extLst>
              </p:cNvPr>
              <p:cNvSpPr/>
              <p:nvPr/>
            </p:nvSpPr>
            <p:spPr>
              <a:xfrm>
                <a:off x="6456040" y="1772816"/>
                <a:ext cx="1724125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m:rPr>
                              <m:sty m:val="p"/>
                            </m:r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p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2CB6818A-25C8-43D5-B8BD-08051E4481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6040" y="1772816"/>
                <a:ext cx="1724125" cy="58477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62CF3050-ECA0-46D0-B177-AAB6A05B4E0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99505" y="2963799"/>
            <a:ext cx="3048724" cy="3048724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451190C8-CF2D-4E8E-8FA6-F9A3DC81805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88088" y="2980019"/>
            <a:ext cx="2088232" cy="3004124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7BD7387F-4F42-4843-942E-06F0D77AA3C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502832" y="2980019"/>
            <a:ext cx="1788563" cy="178856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CB9DFE25-2F53-4808-AB16-AA1B75C4C22B}"/>
                  </a:ext>
                </a:extLst>
              </p:cNvPr>
              <p:cNvSpPr/>
              <p:nvPr/>
            </p:nvSpPr>
            <p:spPr>
              <a:xfrm>
                <a:off x="4122459" y="6059624"/>
                <a:ext cx="1710147" cy="5904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5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5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CB9DFE25-2F53-4808-AB16-AA1B75C4C2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2459" y="6059624"/>
                <a:ext cx="1710147" cy="59041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958DF40E-78B3-47DC-A93C-CF738734E828}"/>
                  </a:ext>
                </a:extLst>
              </p:cNvPr>
              <p:cNvSpPr/>
              <p:nvPr/>
            </p:nvSpPr>
            <p:spPr>
              <a:xfrm>
                <a:off x="7111642" y="6012523"/>
                <a:ext cx="1646027" cy="5904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5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958DF40E-78B3-47DC-A93C-CF738734E8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1642" y="6012523"/>
                <a:ext cx="1646027" cy="590418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Прямоугольник 23">
                <a:extLst>
                  <a:ext uri="{FF2B5EF4-FFF2-40B4-BE49-F238E27FC236}">
                    <a16:creationId xmlns:a16="http://schemas.microsoft.com/office/drawing/2014/main" id="{7CDDBBD7-94B1-4CF8-B982-883365C8411D}"/>
                  </a:ext>
                </a:extLst>
              </p:cNvPr>
              <p:cNvSpPr/>
              <p:nvPr/>
            </p:nvSpPr>
            <p:spPr>
              <a:xfrm>
                <a:off x="9402257" y="4874464"/>
                <a:ext cx="1909561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3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4" name="Прямоугольник 23">
                <a:extLst>
                  <a:ext uri="{FF2B5EF4-FFF2-40B4-BE49-F238E27FC236}">
                    <a16:creationId xmlns:a16="http://schemas.microsoft.com/office/drawing/2014/main" id="{7CDDBBD7-94B1-4CF8-B982-883365C841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2257" y="4874464"/>
                <a:ext cx="1909561" cy="58477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Прямоугольник 24">
                <a:extLst>
                  <a:ext uri="{FF2B5EF4-FFF2-40B4-BE49-F238E27FC236}">
                    <a16:creationId xmlns:a16="http://schemas.microsoft.com/office/drawing/2014/main" id="{76D9A7E6-6FF8-43DC-805C-BED62E5C5C12}"/>
                  </a:ext>
                </a:extLst>
              </p:cNvPr>
              <p:cNvSpPr/>
              <p:nvPr/>
            </p:nvSpPr>
            <p:spPr>
              <a:xfrm>
                <a:off x="883972" y="5984143"/>
                <a:ext cx="1683730" cy="5904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5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5" name="Прямоугольник 24">
                <a:extLst>
                  <a:ext uri="{FF2B5EF4-FFF2-40B4-BE49-F238E27FC236}">
                    <a16:creationId xmlns:a16="http://schemas.microsoft.com/office/drawing/2014/main" id="{76D9A7E6-6FF8-43DC-805C-BED62E5C5C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972" y="5984143"/>
                <a:ext cx="1683730" cy="590418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26124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9" grpId="0"/>
      <p:bldP spid="11" grpId="0"/>
      <p:bldP spid="13" grpId="0"/>
      <p:bldP spid="15" grpId="0"/>
      <p:bldP spid="18" grpId="0"/>
      <p:bldP spid="22" grpId="0"/>
      <p:bldP spid="23" grpId="0"/>
      <p:bldP spid="24" grpId="0"/>
      <p:bldP spid="2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32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Матричное Разложение. Антон Долганов</a:t>
            </a:r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5C0F33EE-B95A-4F8B-BA86-2D899BBF1A2A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" name="Заголовок 1"/>
          <p:cNvSpPr>
            <a:spLocks noGrp="1"/>
          </p:cNvSpPr>
          <p:nvPr>
            <p:ph type="title"/>
          </p:nvPr>
        </p:nvSpPr>
        <p:spPr>
          <a:xfrm>
            <a:off x="767409" y="873070"/>
            <a:ext cx="10789132" cy="827739"/>
          </a:xfrm>
        </p:spPr>
        <p:txBody>
          <a:bodyPr>
            <a:normAutofit fontScale="90000"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Сингулярное </a:t>
            </a:r>
            <a:r>
              <a:rPr lang="ru-RU" sz="32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Разложение</a:t>
            </a:r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/>
            </a:r>
            <a:b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ru-RU" sz="32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«Экономный</a:t>
            </a: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» Вариант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A5C3C55F-0060-4792-83D0-7D2E202A9717}"/>
                  </a:ext>
                </a:extLst>
              </p:cNvPr>
              <p:cNvSpPr/>
              <p:nvPr/>
            </p:nvSpPr>
            <p:spPr>
              <a:xfrm>
                <a:off x="4511824" y="1631283"/>
                <a:ext cx="2057230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ru-RU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32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U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sSup>
                        <m:sSup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A5C3C55F-0060-4792-83D0-7D2E202A97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1824" y="1631283"/>
                <a:ext cx="2057230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8DD55814-3D26-42B8-903B-17F8280DEE73}"/>
                  </a:ext>
                </a:extLst>
              </p:cNvPr>
              <p:cNvSpPr/>
              <p:nvPr/>
            </p:nvSpPr>
            <p:spPr>
              <a:xfrm>
                <a:off x="2222554" y="2243624"/>
                <a:ext cx="175054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m:rPr>
                              <m:sty m:val="p"/>
                            </m:r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p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8DD55814-3D26-42B8-903B-17F8280DEE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2554" y="2243624"/>
                <a:ext cx="1750543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Прямоугольник 23">
                <a:extLst>
                  <a:ext uri="{FF2B5EF4-FFF2-40B4-BE49-F238E27FC236}">
                    <a16:creationId xmlns:a16="http://schemas.microsoft.com/office/drawing/2014/main" id="{4C289307-F7A2-4DF9-B156-4B7F91B1A909}"/>
                  </a:ext>
                </a:extLst>
              </p:cNvPr>
              <p:cNvSpPr/>
              <p:nvPr/>
            </p:nvSpPr>
            <p:spPr>
              <a:xfrm>
                <a:off x="7372467" y="2216055"/>
                <a:ext cx="1938415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p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m:rPr>
                              <m:sty m:val="p"/>
                            </m:r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p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4" name="Прямоугольник 23">
                <a:extLst>
                  <a:ext uri="{FF2B5EF4-FFF2-40B4-BE49-F238E27FC236}">
                    <a16:creationId xmlns:a16="http://schemas.microsoft.com/office/drawing/2014/main" id="{4C289307-F7A2-4DF9-B156-4B7F91B1A9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2467" y="2216055"/>
                <a:ext cx="1938415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Прямоугольник 24">
                <a:extLst>
                  <a:ext uri="{FF2B5EF4-FFF2-40B4-BE49-F238E27FC236}">
                    <a16:creationId xmlns:a16="http://schemas.microsoft.com/office/drawing/2014/main" id="{6C9A3BCD-E294-42C8-AFD0-7FA196329AA6}"/>
                  </a:ext>
                </a:extLst>
              </p:cNvPr>
              <p:cNvSpPr/>
              <p:nvPr/>
            </p:nvSpPr>
            <p:spPr>
              <a:xfrm>
                <a:off x="4852750" y="2216056"/>
                <a:ext cx="1674881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p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m:rPr>
                              <m:sty m:val="p"/>
                            </m:r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p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5" name="Прямоугольник 24">
                <a:extLst>
                  <a:ext uri="{FF2B5EF4-FFF2-40B4-BE49-F238E27FC236}">
                    <a16:creationId xmlns:a16="http://schemas.microsoft.com/office/drawing/2014/main" id="{6C9A3BCD-E294-42C8-AFD0-7FA196329A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2750" y="2216056"/>
                <a:ext cx="1674881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43376CD6-4AF0-4E10-BA68-E62E56187F9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0605" y="2954262"/>
            <a:ext cx="1847968" cy="303066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Прямоугольник 26">
                <a:extLst>
                  <a:ext uri="{FF2B5EF4-FFF2-40B4-BE49-F238E27FC236}">
                    <a16:creationId xmlns:a16="http://schemas.microsoft.com/office/drawing/2014/main" id="{2CB6818A-25C8-43D5-B8BD-08051E448188}"/>
                  </a:ext>
                </a:extLst>
              </p:cNvPr>
              <p:cNvSpPr/>
              <p:nvPr/>
            </p:nvSpPr>
            <p:spPr>
              <a:xfrm>
                <a:off x="6960096" y="1619672"/>
                <a:ext cx="1724125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m:rPr>
                              <m:sty m:val="p"/>
                            </m:r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p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7" name="Прямоугольник 26">
                <a:extLst>
                  <a:ext uri="{FF2B5EF4-FFF2-40B4-BE49-F238E27FC236}">
                    <a16:creationId xmlns:a16="http://schemas.microsoft.com/office/drawing/2014/main" id="{2CB6818A-25C8-43D5-B8BD-08051E4481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0096" y="1619672"/>
                <a:ext cx="1724125" cy="58477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62CF3050-ECA0-46D0-B177-AAB6A05B4E03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r="39573"/>
          <a:stretch/>
        </p:blipFill>
        <p:spPr>
          <a:xfrm>
            <a:off x="4112967" y="2936206"/>
            <a:ext cx="1842236" cy="3048724"/>
          </a:xfrm>
          <a:prstGeom prst="rect">
            <a:avLst/>
          </a:prstGeom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451190C8-CF2D-4E8E-8FA6-F9A3DC81805F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b="39512"/>
          <a:stretch/>
        </p:blipFill>
        <p:spPr>
          <a:xfrm>
            <a:off x="6888088" y="2980019"/>
            <a:ext cx="2088232" cy="1817133"/>
          </a:xfrm>
          <a:prstGeom prst="rect">
            <a:avLst/>
          </a:prstGeom>
        </p:spPr>
      </p:pic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7BD7387F-4F42-4843-942E-06F0D77AA3C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621008" y="2980019"/>
            <a:ext cx="1842236" cy="184223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6" name="Прямоугольник 35">
                <a:extLst>
                  <a:ext uri="{FF2B5EF4-FFF2-40B4-BE49-F238E27FC236}">
                    <a16:creationId xmlns:a16="http://schemas.microsoft.com/office/drawing/2014/main" id="{CB9DFE25-2F53-4808-AB16-AA1B75C4C22B}"/>
                  </a:ext>
                </a:extLst>
              </p:cNvPr>
              <p:cNvSpPr/>
              <p:nvPr/>
            </p:nvSpPr>
            <p:spPr>
              <a:xfrm>
                <a:off x="4159293" y="5984279"/>
                <a:ext cx="1710147" cy="5904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5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6" name="Прямоугольник 35">
                <a:extLst>
                  <a:ext uri="{FF2B5EF4-FFF2-40B4-BE49-F238E27FC236}">
                    <a16:creationId xmlns:a16="http://schemas.microsoft.com/office/drawing/2014/main" id="{CB9DFE25-2F53-4808-AB16-AA1B75C4C2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9293" y="5984279"/>
                <a:ext cx="1710147" cy="59041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Прямоугольник 36">
                <a:extLst>
                  <a:ext uri="{FF2B5EF4-FFF2-40B4-BE49-F238E27FC236}">
                    <a16:creationId xmlns:a16="http://schemas.microsoft.com/office/drawing/2014/main" id="{958DF40E-78B3-47DC-A93C-CF738734E828}"/>
                  </a:ext>
                </a:extLst>
              </p:cNvPr>
              <p:cNvSpPr/>
              <p:nvPr/>
            </p:nvSpPr>
            <p:spPr>
              <a:xfrm>
                <a:off x="7111642" y="6012523"/>
                <a:ext cx="1646027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3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7" name="Прямоугольник 36">
                <a:extLst>
                  <a:ext uri="{FF2B5EF4-FFF2-40B4-BE49-F238E27FC236}">
                    <a16:creationId xmlns:a16="http://schemas.microsoft.com/office/drawing/2014/main" id="{958DF40E-78B3-47DC-A93C-CF738734E8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1642" y="6012523"/>
                <a:ext cx="1646027" cy="58477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Прямоугольник 37">
                <a:extLst>
                  <a:ext uri="{FF2B5EF4-FFF2-40B4-BE49-F238E27FC236}">
                    <a16:creationId xmlns:a16="http://schemas.microsoft.com/office/drawing/2014/main" id="{7CDDBBD7-94B1-4CF8-B982-883365C8411D}"/>
                  </a:ext>
                </a:extLst>
              </p:cNvPr>
              <p:cNvSpPr/>
              <p:nvPr/>
            </p:nvSpPr>
            <p:spPr>
              <a:xfrm>
                <a:off x="9473532" y="5186912"/>
                <a:ext cx="1909561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3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8" name="Прямоугольник 37">
                <a:extLst>
                  <a:ext uri="{FF2B5EF4-FFF2-40B4-BE49-F238E27FC236}">
                    <a16:creationId xmlns:a16="http://schemas.microsoft.com/office/drawing/2014/main" id="{7CDDBBD7-94B1-4CF8-B982-883365C841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3532" y="5186912"/>
                <a:ext cx="1909561" cy="58477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Прямоугольник 38">
                <a:extLst>
                  <a:ext uri="{FF2B5EF4-FFF2-40B4-BE49-F238E27FC236}">
                    <a16:creationId xmlns:a16="http://schemas.microsoft.com/office/drawing/2014/main" id="{76D9A7E6-6FF8-43DC-805C-BED62E5C5C12}"/>
                  </a:ext>
                </a:extLst>
              </p:cNvPr>
              <p:cNvSpPr/>
              <p:nvPr/>
            </p:nvSpPr>
            <p:spPr>
              <a:xfrm>
                <a:off x="881537" y="5973319"/>
                <a:ext cx="1683730" cy="5904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5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9" name="Прямоугольник 38">
                <a:extLst>
                  <a:ext uri="{FF2B5EF4-FFF2-40B4-BE49-F238E27FC236}">
                    <a16:creationId xmlns:a16="http://schemas.microsoft.com/office/drawing/2014/main" id="{76D9A7E6-6FF8-43DC-805C-BED62E5C5C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537" y="5973319"/>
                <a:ext cx="1683730" cy="590418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99891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33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Матричное Разложение. Антон Долганов</a:t>
            </a:r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5C0F33EE-B95A-4F8B-BA86-2D899BBF1A2A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Заголовок 1"/>
          <p:cNvSpPr>
            <a:spLocks noGrp="1"/>
          </p:cNvSpPr>
          <p:nvPr>
            <p:ph type="title"/>
          </p:nvPr>
        </p:nvSpPr>
        <p:spPr>
          <a:xfrm>
            <a:off x="983433" y="873070"/>
            <a:ext cx="10573108" cy="827739"/>
          </a:xfrm>
        </p:spPr>
        <p:txBody>
          <a:bodyPr>
            <a:normAutofit fontScale="90000"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Сингулярное </a:t>
            </a:r>
            <a:r>
              <a:rPr lang="ru-RU" sz="32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Разложение</a:t>
            </a:r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/>
            </a:r>
            <a:b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ru-RU" sz="32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Компактный </a:t>
            </a: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Вариант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A5C3C55F-0060-4792-83D0-7D2E202A9717}"/>
                  </a:ext>
                </a:extLst>
              </p:cNvPr>
              <p:cNvSpPr/>
              <p:nvPr/>
            </p:nvSpPr>
            <p:spPr>
              <a:xfrm>
                <a:off x="4511824" y="1631283"/>
                <a:ext cx="2057230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ru-RU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32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U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sSup>
                        <m:sSup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A5C3C55F-0060-4792-83D0-7D2E202A97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1824" y="1631283"/>
                <a:ext cx="2057230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8DD55814-3D26-42B8-903B-17F8280DEE73}"/>
                  </a:ext>
                </a:extLst>
              </p:cNvPr>
              <p:cNvSpPr/>
              <p:nvPr/>
            </p:nvSpPr>
            <p:spPr>
              <a:xfrm>
                <a:off x="2238007" y="2293102"/>
                <a:ext cx="1731180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𝑟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8DD55814-3D26-42B8-903B-17F8280DEE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8007" y="2293102"/>
                <a:ext cx="1731180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4C289307-F7A2-4DF9-B156-4B7F91B1A909}"/>
                  </a:ext>
                </a:extLst>
              </p:cNvPr>
              <p:cNvSpPr/>
              <p:nvPr/>
            </p:nvSpPr>
            <p:spPr>
              <a:xfrm>
                <a:off x="7372467" y="2216055"/>
                <a:ext cx="1919051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𝑟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m:rPr>
                              <m:sty m:val="p"/>
                            </m:r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p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4C289307-F7A2-4DF9-B156-4B7F91B1A9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2467" y="2216055"/>
                <a:ext cx="1919051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6C9A3BCD-E294-42C8-AFD0-7FA196329AA6}"/>
                  </a:ext>
                </a:extLst>
              </p:cNvPr>
              <p:cNvSpPr/>
              <p:nvPr/>
            </p:nvSpPr>
            <p:spPr>
              <a:xfrm>
                <a:off x="4852750" y="2216056"/>
                <a:ext cx="163615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𝑟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𝑟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6C9A3BCD-E294-42C8-AFD0-7FA196329A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2750" y="2216056"/>
                <a:ext cx="1636153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43376CD6-4AF0-4E10-BA68-E62E56187F9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0605" y="2954262"/>
            <a:ext cx="1847968" cy="303066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2CB6818A-25C8-43D5-B8BD-08051E448188}"/>
                  </a:ext>
                </a:extLst>
              </p:cNvPr>
              <p:cNvSpPr/>
              <p:nvPr/>
            </p:nvSpPr>
            <p:spPr>
              <a:xfrm>
                <a:off x="6960096" y="1619672"/>
                <a:ext cx="1724125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m:rPr>
                              <m:sty m:val="p"/>
                            </m:r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p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2CB6818A-25C8-43D5-B8BD-08051E4481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0096" y="1619672"/>
                <a:ext cx="1724125" cy="58477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62CF3050-ECA0-46D0-B177-AAB6A05B4E03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r="59578"/>
          <a:stretch/>
        </p:blipFill>
        <p:spPr>
          <a:xfrm>
            <a:off x="4376343" y="2945234"/>
            <a:ext cx="1232324" cy="3048724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7BD7387F-4F42-4843-942E-06F0D77AA3C2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b="32633"/>
          <a:stretch/>
        </p:blipFill>
        <p:spPr>
          <a:xfrm>
            <a:off x="9621008" y="2980019"/>
            <a:ext cx="1842236" cy="124106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CB9DFE25-2F53-4808-AB16-AA1B75C4C22B}"/>
                  </a:ext>
                </a:extLst>
              </p:cNvPr>
              <p:cNvSpPr/>
              <p:nvPr/>
            </p:nvSpPr>
            <p:spPr>
              <a:xfrm>
                <a:off x="4139066" y="6036935"/>
                <a:ext cx="1710147" cy="5904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5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CB9DFE25-2F53-4808-AB16-AA1B75C4C2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9066" y="6036935"/>
                <a:ext cx="1710147" cy="59041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958DF40E-78B3-47DC-A93C-CF738734E828}"/>
                  </a:ext>
                </a:extLst>
              </p:cNvPr>
              <p:cNvSpPr/>
              <p:nvPr/>
            </p:nvSpPr>
            <p:spPr>
              <a:xfrm>
                <a:off x="7111642" y="6012523"/>
                <a:ext cx="1646027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958DF40E-78B3-47DC-A93C-CF738734E8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1642" y="6012523"/>
                <a:ext cx="1646027" cy="58477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7CDDBBD7-94B1-4CF8-B982-883365C8411D}"/>
                  </a:ext>
                </a:extLst>
              </p:cNvPr>
              <p:cNvSpPr/>
              <p:nvPr/>
            </p:nvSpPr>
            <p:spPr>
              <a:xfrm>
                <a:off x="9473532" y="5186912"/>
                <a:ext cx="1909561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7CDDBBD7-94B1-4CF8-B982-883365C841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3532" y="5186912"/>
                <a:ext cx="1909561" cy="58477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Прямоугольник 23">
                <a:extLst>
                  <a:ext uri="{FF2B5EF4-FFF2-40B4-BE49-F238E27FC236}">
                    <a16:creationId xmlns:a16="http://schemas.microsoft.com/office/drawing/2014/main" id="{76D9A7E6-6FF8-43DC-805C-BED62E5C5C12}"/>
                  </a:ext>
                </a:extLst>
              </p:cNvPr>
              <p:cNvSpPr/>
              <p:nvPr/>
            </p:nvSpPr>
            <p:spPr>
              <a:xfrm>
                <a:off x="884919" y="6081787"/>
                <a:ext cx="1683730" cy="5904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𝐴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5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4" name="Прямоугольник 23">
                <a:extLst>
                  <a:ext uri="{FF2B5EF4-FFF2-40B4-BE49-F238E27FC236}">
                    <a16:creationId xmlns:a16="http://schemas.microsoft.com/office/drawing/2014/main" id="{76D9A7E6-6FF8-43DC-805C-BED62E5C5C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919" y="6081787"/>
                <a:ext cx="1683730" cy="590418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8C063565-F11E-49BF-99D4-AD32E81F78A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199496" y="2954262"/>
            <a:ext cx="1423580" cy="124107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6" name="Прямоугольник 25">
                <a:extLst>
                  <a:ext uri="{FF2B5EF4-FFF2-40B4-BE49-F238E27FC236}">
                    <a16:creationId xmlns:a16="http://schemas.microsoft.com/office/drawing/2014/main" id="{FEF07554-9810-4A2D-9D98-1E45E8F53722}"/>
                  </a:ext>
                </a:extLst>
              </p:cNvPr>
              <p:cNvSpPr/>
              <p:nvPr/>
            </p:nvSpPr>
            <p:spPr>
              <a:xfrm>
                <a:off x="8880488" y="1682890"/>
                <a:ext cx="2990562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≪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6" name="Прямоугольник 25">
                <a:extLst>
                  <a:ext uri="{FF2B5EF4-FFF2-40B4-BE49-F238E27FC236}">
                    <a16:creationId xmlns:a16="http://schemas.microsoft.com/office/drawing/2014/main" id="{FEF07554-9810-4A2D-9D98-1E45E8F537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80488" y="1682890"/>
                <a:ext cx="2990562" cy="58477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2288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34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Матричное Разложение. Антон Долганов</a:t>
            </a:r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5C0F33EE-B95A-4F8B-BA86-2D899BBF1A2A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Заголовок 1"/>
          <p:cNvSpPr>
            <a:spLocks noGrp="1"/>
          </p:cNvSpPr>
          <p:nvPr>
            <p:ph type="title"/>
          </p:nvPr>
        </p:nvSpPr>
        <p:spPr>
          <a:xfrm>
            <a:off x="0" y="873070"/>
            <a:ext cx="12360695" cy="827739"/>
          </a:xfrm>
        </p:spPr>
        <p:txBody>
          <a:bodyPr>
            <a:normAutofit fontScale="90000"/>
          </a:bodyPr>
          <a:lstStyle/>
          <a:p>
            <a:pPr algn="ctr"/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Сингулярное </a:t>
            </a:r>
            <a:r>
              <a:rPr lang="ru-RU" sz="32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Разложение</a:t>
            </a:r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/>
            </a:r>
            <a:b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ru-RU" sz="32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Усеченный </a:t>
            </a: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(</a:t>
            </a:r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Truncated) </a:t>
            </a: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Вариант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A5C3C55F-0060-4792-83D0-7D2E202A9717}"/>
                  </a:ext>
                </a:extLst>
              </p:cNvPr>
              <p:cNvSpPr/>
              <p:nvPr/>
            </p:nvSpPr>
            <p:spPr>
              <a:xfrm>
                <a:off x="4511824" y="1631283"/>
                <a:ext cx="2057230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ru-RU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32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U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sSup>
                        <m:sSup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A5C3C55F-0060-4792-83D0-7D2E202A97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1824" y="1631283"/>
                <a:ext cx="2057230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8DD55814-3D26-42B8-903B-17F8280DEE73}"/>
                  </a:ext>
                </a:extLst>
              </p:cNvPr>
              <p:cNvSpPr/>
              <p:nvPr/>
            </p:nvSpPr>
            <p:spPr>
              <a:xfrm>
                <a:off x="2648800" y="2262914"/>
                <a:ext cx="170245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8DD55814-3D26-42B8-903B-17F8280DEE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8800" y="2262914"/>
                <a:ext cx="1702453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4C289307-F7A2-4DF9-B156-4B7F91B1A909}"/>
                  </a:ext>
                </a:extLst>
              </p:cNvPr>
              <p:cNvSpPr/>
              <p:nvPr/>
            </p:nvSpPr>
            <p:spPr>
              <a:xfrm>
                <a:off x="7372467" y="2216055"/>
                <a:ext cx="1890325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m:rPr>
                              <m:sty m:val="p"/>
                            </m:r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p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4C289307-F7A2-4DF9-B156-4B7F91B1A9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2467" y="2216055"/>
                <a:ext cx="1890325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6C9A3BCD-E294-42C8-AFD0-7FA196329AA6}"/>
                  </a:ext>
                </a:extLst>
              </p:cNvPr>
              <p:cNvSpPr/>
              <p:nvPr/>
            </p:nvSpPr>
            <p:spPr>
              <a:xfrm>
                <a:off x="4852750" y="2216056"/>
                <a:ext cx="1578701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6C9A3BCD-E294-42C8-AFD0-7FA196329A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2750" y="2216056"/>
                <a:ext cx="1578701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43376CD6-4AF0-4E10-BA68-E62E56187F9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0605" y="2954262"/>
            <a:ext cx="1847968" cy="303066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2CB6818A-25C8-43D5-B8BD-08051E448188}"/>
                  </a:ext>
                </a:extLst>
              </p:cNvPr>
              <p:cNvSpPr/>
              <p:nvPr/>
            </p:nvSpPr>
            <p:spPr>
              <a:xfrm>
                <a:off x="6960096" y="1619672"/>
                <a:ext cx="1724125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m:rPr>
                              <m:sty m:val="p"/>
                            </m:r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p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2CB6818A-25C8-43D5-B8BD-08051E4481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0096" y="1619672"/>
                <a:ext cx="1724125" cy="58477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CB9DFE25-2F53-4808-AB16-AA1B75C4C22B}"/>
                  </a:ext>
                </a:extLst>
              </p:cNvPr>
              <p:cNvSpPr/>
              <p:nvPr/>
            </p:nvSpPr>
            <p:spPr>
              <a:xfrm>
                <a:off x="4139066" y="6036935"/>
                <a:ext cx="1710147" cy="5904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5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CB9DFE25-2F53-4808-AB16-AA1B75C4C2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9066" y="6036935"/>
                <a:ext cx="1710147" cy="59041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958DF40E-78B3-47DC-A93C-CF738734E828}"/>
                  </a:ext>
                </a:extLst>
              </p:cNvPr>
              <p:cNvSpPr/>
              <p:nvPr/>
            </p:nvSpPr>
            <p:spPr>
              <a:xfrm>
                <a:off x="7111642" y="6012523"/>
                <a:ext cx="163724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958DF40E-78B3-47DC-A93C-CF738734E8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1642" y="6012523"/>
                <a:ext cx="1637243" cy="58477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7CDDBBD7-94B1-4CF8-B982-883365C8411D}"/>
                  </a:ext>
                </a:extLst>
              </p:cNvPr>
              <p:cNvSpPr/>
              <p:nvPr/>
            </p:nvSpPr>
            <p:spPr>
              <a:xfrm>
                <a:off x="9473532" y="5186912"/>
                <a:ext cx="1900777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7CDDBBD7-94B1-4CF8-B982-883365C841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3532" y="5186912"/>
                <a:ext cx="1900777" cy="58477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76D9A7E6-6FF8-43DC-805C-BED62E5C5C12}"/>
                  </a:ext>
                </a:extLst>
              </p:cNvPr>
              <p:cNvSpPr/>
              <p:nvPr/>
            </p:nvSpPr>
            <p:spPr>
              <a:xfrm>
                <a:off x="884919" y="6081787"/>
                <a:ext cx="1683730" cy="5949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5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76D9A7E6-6FF8-43DC-805C-BED62E5C5C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919" y="6081787"/>
                <a:ext cx="1683730" cy="594971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D38E7F7C-BC92-4CB7-93F6-EC4E3406EB5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599068" y="2877877"/>
            <a:ext cx="1790298" cy="644507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53B202DD-3EA7-4F75-B671-B64A1552E62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373689" y="2931215"/>
            <a:ext cx="724764" cy="621227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800EE4C4-1EE8-4D59-9713-60B9E0D504E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723022" y="2931215"/>
            <a:ext cx="669051" cy="304789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6" name="Прямоугольник 25">
                <a:extLst>
                  <a:ext uri="{FF2B5EF4-FFF2-40B4-BE49-F238E27FC236}">
                    <a16:creationId xmlns:a16="http://schemas.microsoft.com/office/drawing/2014/main" id="{7F3766F6-7B66-4FC0-905F-B8C483EB0C9D}"/>
                  </a:ext>
                </a:extLst>
              </p:cNvPr>
              <p:cNvSpPr/>
              <p:nvPr/>
            </p:nvSpPr>
            <p:spPr>
              <a:xfrm>
                <a:off x="9958599" y="1742760"/>
                <a:ext cx="1247649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≪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6" name="Прямоугольник 25">
                <a:extLst>
                  <a:ext uri="{FF2B5EF4-FFF2-40B4-BE49-F238E27FC236}">
                    <a16:creationId xmlns:a16="http://schemas.microsoft.com/office/drawing/2014/main" id="{7F3766F6-7B66-4FC0-905F-B8C483EB0C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58599" y="1742760"/>
                <a:ext cx="1247649" cy="58477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35550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35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Матричное Разложение. Антон Долганов</a:t>
            </a:r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5C0F33EE-B95A-4F8B-BA86-2D899BBF1A2A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Заголовок 1"/>
          <p:cNvSpPr>
            <a:spLocks noGrp="1"/>
          </p:cNvSpPr>
          <p:nvPr>
            <p:ph type="title"/>
          </p:nvPr>
        </p:nvSpPr>
        <p:spPr>
          <a:xfrm>
            <a:off x="0" y="873070"/>
            <a:ext cx="12360695" cy="827739"/>
          </a:xfrm>
        </p:spPr>
        <p:txBody>
          <a:bodyPr>
            <a:normAutofit fontScale="90000"/>
          </a:bodyPr>
          <a:lstStyle/>
          <a:p>
            <a:pPr algn="ctr"/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Сингулярное </a:t>
            </a:r>
            <a:r>
              <a:rPr lang="ru-RU" sz="32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Разложение</a:t>
            </a:r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/>
            </a:r>
            <a:b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ru-RU" sz="32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Сжатие </a:t>
            </a: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Данных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A5C3C55F-0060-4792-83D0-7D2E202A9717}"/>
                  </a:ext>
                </a:extLst>
              </p:cNvPr>
              <p:cNvSpPr/>
              <p:nvPr/>
            </p:nvSpPr>
            <p:spPr>
              <a:xfrm>
                <a:off x="4511824" y="1631283"/>
                <a:ext cx="2057230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ru-RU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32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U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sSup>
                        <m:sSup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A5C3C55F-0060-4792-83D0-7D2E202A97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1824" y="1631283"/>
                <a:ext cx="2057230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190F6181-AC23-4594-9B1F-D45B53B040F9}"/>
                  </a:ext>
                </a:extLst>
              </p:cNvPr>
              <p:cNvSpPr/>
              <p:nvPr/>
            </p:nvSpPr>
            <p:spPr>
              <a:xfrm>
                <a:off x="407368" y="2212926"/>
                <a:ext cx="7453451" cy="6716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ru-RU" sz="3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ru-RU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acc>
                        <m:accPr>
                          <m:chr m:val="⃗"/>
                          <m:ctrlPr>
                            <a:rPr lang="el-GR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l-GR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ru-RU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sSup>
                        <m:sSup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l-GR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l-GR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ν</m:t>
                                  </m:r>
                                </m:e>
                                <m:sub>
                                  <m:r>
                                    <a:rPr lang="ru-RU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acc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ru-RU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acc>
                        <m:accPr>
                          <m:chr m:val="⃗"/>
                          <m:ctrlPr>
                            <a:rPr lang="el-GR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l-GR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l-GR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l-GR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ν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acc>
                        </m:e>
                        <m:sup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32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ru-RU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acc>
                        <m:accPr>
                          <m:chr m:val="⃗"/>
                          <m:ctrlPr>
                            <a:rPr lang="el-GR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l-GR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e>
                      </m:acc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l-GR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l-GR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ν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</m:e>
                          </m:acc>
                        </m:e>
                        <m:sup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ru-RU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190F6181-AC23-4594-9B1F-D45B53B040F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368" y="2212926"/>
                <a:ext cx="7453451" cy="67165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FB9D2AEA-87C4-46C3-9AC7-D3CCEB73FB0A}"/>
                  </a:ext>
                </a:extLst>
              </p:cNvPr>
              <p:cNvSpPr/>
              <p:nvPr/>
            </p:nvSpPr>
            <p:spPr>
              <a:xfrm>
                <a:off x="5540439" y="2964482"/>
                <a:ext cx="3695820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3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3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ru-RU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3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sz="32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…&gt;</m:t>
                      </m:r>
                      <m:sSub>
                        <m:sSubPr>
                          <m:ctrlPr>
                            <a:rPr lang="ru-RU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ru-RU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FB9D2AEA-87C4-46C3-9AC7-D3CCEB73FB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0439" y="2964482"/>
                <a:ext cx="3695820" cy="6463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BF485700-BD6C-48A7-A6C7-4C40EF67BC7C}"/>
                  </a:ext>
                </a:extLst>
              </p:cNvPr>
              <p:cNvSpPr/>
              <p:nvPr/>
            </p:nvSpPr>
            <p:spPr>
              <a:xfrm>
                <a:off x="589630" y="4498870"/>
                <a:ext cx="2286010" cy="103034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∗(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BF485700-BD6C-48A7-A6C7-4C40EF67BC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630" y="4498870"/>
                <a:ext cx="2286010" cy="103034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78EE92DE-5893-4E16-B934-7C8E0F511567}"/>
              </a:ext>
            </a:extLst>
          </p:cNvPr>
          <p:cNvSpPr/>
          <p:nvPr/>
        </p:nvSpPr>
        <p:spPr>
          <a:xfrm>
            <a:off x="589630" y="3402563"/>
            <a:ext cx="361509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Уровень «сжатия»</a:t>
            </a:r>
            <a:endParaRPr lang="ru-RU" sz="2800" dirty="0">
              <a:solidFill>
                <a:schemeClr val="bg1"/>
              </a:solidFill>
            </a:endParaRPr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EE390DDF-6D8E-4270-AFAF-D8142EBD600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67588" y="3744563"/>
            <a:ext cx="1847968" cy="3030668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A7BDA24D-2FB1-4F0F-865C-A3FB11EE47C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75380" y="3705408"/>
            <a:ext cx="1790298" cy="644507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6906FD73-EDA2-4E68-B879-FCB30BA7526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91663" y="3744563"/>
            <a:ext cx="724764" cy="621227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98FB8216-B45B-497F-B58D-ED8E72BB305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436416" y="3703698"/>
            <a:ext cx="669051" cy="3047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630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1" grpId="0"/>
      <p:bldP spid="13" grpId="0"/>
      <p:bldP spid="15" grpId="0"/>
      <p:bldP spid="16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36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Матричное Разложение. Антон Долганов</a:t>
            </a:r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5C0F33EE-B95A-4F8B-BA86-2D899BBF1A2A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Заголовок 1"/>
          <p:cNvSpPr>
            <a:spLocks noGrp="1"/>
          </p:cNvSpPr>
          <p:nvPr>
            <p:ph type="title"/>
          </p:nvPr>
        </p:nvSpPr>
        <p:spPr>
          <a:xfrm>
            <a:off x="2038711" y="1082688"/>
            <a:ext cx="7920880" cy="827739"/>
          </a:xfrm>
        </p:spPr>
        <p:txBody>
          <a:bodyPr>
            <a:normAutofit/>
          </a:bodyPr>
          <a:lstStyle/>
          <a:p>
            <a:pPr algn="ctr"/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Сингулярное Разложение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A5C3C55F-0060-4792-83D0-7D2E202A9717}"/>
                  </a:ext>
                </a:extLst>
              </p:cNvPr>
              <p:cNvSpPr/>
              <p:nvPr/>
            </p:nvSpPr>
            <p:spPr>
              <a:xfrm>
                <a:off x="1004094" y="2289690"/>
                <a:ext cx="1550424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ru-RU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ru-RU" sz="28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A5C3C55F-0060-4792-83D0-7D2E202A97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4094" y="2289690"/>
                <a:ext cx="1550424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3589CA6A-D6D7-4018-8625-A3916BAB0FA5}"/>
              </a:ext>
            </a:extLst>
          </p:cNvPr>
          <p:cNvSpPr/>
          <p:nvPr/>
        </p:nvSpPr>
        <p:spPr>
          <a:xfrm>
            <a:off x="2892476" y="1713314"/>
            <a:ext cx="621335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b="1" dirty="0" err="1">
                <a:solidFill>
                  <a:schemeClr val="bg1"/>
                </a:solidFill>
                <a:latin typeface="-apple-system"/>
              </a:rPr>
              <a:t>Псевдообратная</a:t>
            </a:r>
            <a:r>
              <a:rPr lang="ru-RU" sz="3200" b="1" dirty="0">
                <a:solidFill>
                  <a:schemeClr val="bg1"/>
                </a:solidFill>
                <a:latin typeface="-apple-system"/>
              </a:rPr>
              <a:t> матрица</a:t>
            </a:r>
            <a:endParaRPr lang="en-US" sz="2800" dirty="0">
              <a:solidFill>
                <a:schemeClr val="bg1"/>
              </a:solidFill>
              <a:latin typeface="-apple-system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170203AE-5FA9-4358-899D-4B1D001298FE}"/>
                  </a:ext>
                </a:extLst>
              </p:cNvPr>
              <p:cNvSpPr/>
              <p:nvPr/>
            </p:nvSpPr>
            <p:spPr>
              <a:xfrm>
                <a:off x="3920550" y="2252481"/>
                <a:ext cx="2932662" cy="5959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p>
                          <m:r>
                            <a:rPr lang="en-US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r>
                        <a:rPr lang="en-US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ru-RU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3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p>
                          <m:r>
                            <a:rPr lang="en-US" sz="3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r>
                        <a:rPr lang="en-US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ru-RU" sz="28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170203AE-5FA9-4358-899D-4B1D001298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0550" y="2252481"/>
                <a:ext cx="2932662" cy="5959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9CC9DB4E-3376-4884-A08A-D5EE96735CE7}"/>
                  </a:ext>
                </a:extLst>
              </p:cNvPr>
              <p:cNvSpPr/>
              <p:nvPr/>
            </p:nvSpPr>
            <p:spPr>
              <a:xfrm>
                <a:off x="1261287" y="2786148"/>
                <a:ext cx="1976247" cy="5959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ru-RU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3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p>
                          <m:r>
                            <a:rPr lang="en-US" sz="3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r>
                        <a:rPr lang="en-US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ru-RU" sz="28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9CC9DB4E-3376-4884-A08A-D5EE96735C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1287" y="2786148"/>
                <a:ext cx="1976247" cy="5959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B6F56A7F-D678-4BE8-855C-3171CEB35A64}"/>
                  </a:ext>
                </a:extLst>
              </p:cNvPr>
              <p:cNvSpPr/>
              <p:nvPr/>
            </p:nvSpPr>
            <p:spPr>
              <a:xfrm>
                <a:off x="1220795" y="3363419"/>
                <a:ext cx="2057230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ru-RU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32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U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sSup>
                        <m:sSup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B6F56A7F-D678-4BE8-855C-3171CEB35A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0795" y="3363419"/>
                <a:ext cx="2057230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173AC53F-66A3-4400-A6B5-FB889DBAFFF5}"/>
                  </a:ext>
                </a:extLst>
              </p:cNvPr>
              <p:cNvSpPr/>
              <p:nvPr/>
            </p:nvSpPr>
            <p:spPr>
              <a:xfrm>
                <a:off x="1214816" y="4029700"/>
                <a:ext cx="164019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→</m:t>
                      </m:r>
                      <m:sSup>
                        <m:sSup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173AC53F-66A3-4400-A6B5-FB889DBAFF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4816" y="4029700"/>
                <a:ext cx="1640193" cy="58477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2E7E87CB-829C-4AFC-BF0D-FCC788698D5A}"/>
                  </a:ext>
                </a:extLst>
              </p:cNvPr>
              <p:cNvSpPr/>
              <p:nvPr/>
            </p:nvSpPr>
            <p:spPr>
              <a:xfrm>
                <a:off x="3765539" y="3316972"/>
                <a:ext cx="3115405" cy="15733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ru-RU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5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ru-RU" sz="200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l-GR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σ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ru-RU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ru-RU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/>
                              <m:e/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ru-RU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/>
                              <m:e>
                                <m:sSub>
                                  <m:sSubPr>
                                    <m:ctrlPr>
                                      <a:rPr lang="ru-RU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l-GR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σ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sub>
                                </m:sSub>
                              </m:e>
                              <m:e/>
                              <m:e>
                                <m:r>
                                  <a:rPr lang="ru-RU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/>
                              <m:e/>
                              <m:e>
                                <m:r>
                                  <a:rPr lang="ru-RU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ru-RU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ru-RU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2E7E87CB-829C-4AFC-BF0D-FCC788698D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5539" y="3316972"/>
                <a:ext cx="3115405" cy="157331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E320A375-54A7-46D2-B713-E7EF5E0D25BA}"/>
                  </a:ext>
                </a:extLst>
              </p:cNvPr>
              <p:cNvSpPr/>
              <p:nvPr/>
            </p:nvSpPr>
            <p:spPr>
              <a:xfrm>
                <a:off x="7597021" y="2698278"/>
                <a:ext cx="3293530" cy="226074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ru-RU" sz="2000" b="0" i="1" baseline="300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ru-RU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5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brk m:alnAt="7"/>
                                      </m:rPr>
                                      <a:rPr lang="en-US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ru-RU" sz="20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l-GR" sz="20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σ</m:t>
                                        </m:r>
                                      </m:e>
                                      <m:sub>
                                        <m:r>
                                          <a:rPr lang="en-US" sz="20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ru-RU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ru-RU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/>
                              <m:e/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ru-RU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/>
                              <m:e>
                                <m:f>
                                  <m:fPr>
                                    <m:ctrlP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brk m:alnAt="7"/>
                                      </m:rP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ru-RU" sz="20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l-GR" sz="20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σ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  <m:e/>
                              <m:e>
                                <m:r>
                                  <a:rPr lang="ru-RU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/>
                              <m:e/>
                              <m:e>
                                <m:r>
                                  <a:rPr lang="ru-RU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ru-RU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ru-RU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E320A375-54A7-46D2-B713-E7EF5E0D25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7021" y="2698278"/>
                <a:ext cx="3293530" cy="226074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15BD14CC-1B87-4308-B5EC-7679310169A2}"/>
                  </a:ext>
                </a:extLst>
              </p:cNvPr>
              <p:cNvSpPr/>
              <p:nvPr/>
            </p:nvSpPr>
            <p:spPr>
              <a:xfrm>
                <a:off x="1004094" y="4695159"/>
                <a:ext cx="2532360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lang="ru-RU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32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U</m:t>
                      </m:r>
                      <m:sSup>
                        <m:sSup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sSup>
                        <m:sSup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15BD14CC-1B87-4308-B5EC-7679310169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4094" y="4695159"/>
                <a:ext cx="2532360" cy="58477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BE439928-229E-49A4-A21C-9B7BE065CA44}"/>
                  </a:ext>
                </a:extLst>
              </p:cNvPr>
              <p:cNvSpPr/>
              <p:nvPr/>
            </p:nvSpPr>
            <p:spPr>
              <a:xfrm>
                <a:off x="3071664" y="5301208"/>
                <a:ext cx="1998496" cy="5959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p>
                          <m:r>
                            <a:rPr lang="en-US" sz="3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lang="ru-RU" sz="3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sSup>
                        <m:sSupPr>
                          <m:ctrlPr>
                            <a:rPr lang="en-US" sz="3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p>
                          <m:r>
                            <a:rPr lang="en-US" sz="3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</m:oMath>
                  </m:oMathPara>
                </a14:m>
                <a:endParaRPr lang="ru-RU" sz="28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BE439928-229E-49A4-A21C-9B7BE065CA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1664" y="5301208"/>
                <a:ext cx="1998496" cy="5959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2F7AC63D-ACB6-4A2F-91AC-B322964E258D}"/>
                  </a:ext>
                </a:extLst>
              </p:cNvPr>
              <p:cNvSpPr/>
              <p:nvPr/>
            </p:nvSpPr>
            <p:spPr>
              <a:xfrm>
                <a:off x="6476702" y="5279933"/>
                <a:ext cx="1796709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ru-RU" sz="3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sSup>
                        <m:sSupPr>
                          <m:ctrlPr>
                            <a:rPr lang="en-US" sz="3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p>
                          <m:r>
                            <a:rPr lang="en-US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lang="en-US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ru-RU" sz="28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2F7AC63D-ACB6-4A2F-91AC-B322964E258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6702" y="5279933"/>
                <a:ext cx="1796709" cy="58477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34836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9" grpId="0"/>
      <p:bldP spid="13" grpId="0"/>
      <p:bldP spid="15" grpId="0"/>
      <p:bldP spid="16" grpId="0"/>
      <p:bldP spid="18" grpId="0"/>
      <p:bldP spid="19" grpId="0"/>
      <p:bldP spid="20" grpId="0"/>
      <p:bldP spid="21" grpId="0"/>
      <p:bldP spid="22" grpId="0"/>
      <p:bldP spid="23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140542" y="1025031"/>
            <a:ext cx="7920880" cy="827739"/>
          </a:xfrm>
        </p:spPr>
        <p:txBody>
          <a:bodyPr>
            <a:normAutofit fontScale="90000"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Сингулярное Разложение</a:t>
            </a:r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:</a:t>
            </a:r>
            <a:b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Python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13143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37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Матричное Разложение. Антон Долганов</a:t>
            </a:r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Прямая соединительная линия 11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77AC12DC-EB7E-40C9-8281-93E33643C92C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5FC9002F-E7C4-4121-9112-555B98361554}"/>
              </a:ext>
            </a:extLst>
          </p:cNvPr>
          <p:cNvSpPr/>
          <p:nvPr/>
        </p:nvSpPr>
        <p:spPr>
          <a:xfrm>
            <a:off x="444604" y="1883642"/>
            <a:ext cx="350288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C586C0"/>
                </a:solidFill>
                <a:latin typeface="Courier New" panose="02070309020205020404" pitchFamily="49" charset="0"/>
              </a:rPr>
              <a:t>import 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numpy</a:t>
            </a:r>
            <a:r>
              <a:rPr lang="en-US" sz="2400" dirty="0">
                <a:solidFill>
                  <a:srgbClr val="C586C0"/>
                </a:solidFill>
                <a:latin typeface="Courier New" panose="02070309020205020404" pitchFamily="49" charset="0"/>
              </a:rPr>
              <a:t> as 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np</a:t>
            </a:r>
          </a:p>
        </p:txBody>
      </p: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455C48F7-F872-4AD0-B96E-817D49D16B3D}"/>
              </a:ext>
            </a:extLst>
          </p:cNvPr>
          <p:cNvSpPr/>
          <p:nvPr/>
        </p:nvSpPr>
        <p:spPr>
          <a:xfrm>
            <a:off x="474129" y="2349501"/>
            <a:ext cx="907825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U, s, VT = np.linalg.svd(X,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full_matrices=</a:t>
            </a:r>
            <a:r>
              <a:rPr lang="tr-TR" sz="2400" dirty="0">
                <a:solidFill>
                  <a:srgbClr val="569CD6"/>
                </a:solidFill>
                <a:latin typeface="Courier New" panose="02070309020205020404" pitchFamily="49" charset="0"/>
              </a:rPr>
              <a:t>False</a:t>
            </a:r>
            <a:r>
              <a:rPr lang="pt-B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)</a:t>
            </a:r>
            <a:endParaRPr lang="pt-BR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7363D933-999F-4140-B458-F137258477BF}"/>
              </a:ext>
            </a:extLst>
          </p:cNvPr>
          <p:cNvSpPr/>
          <p:nvPr/>
        </p:nvSpPr>
        <p:spPr>
          <a:xfrm>
            <a:off x="9089569" y="2385639"/>
            <a:ext cx="11496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X.shape</a:t>
            </a:r>
            <a:endParaRPr lang="tr-TR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20D8BFD4-081D-44C3-B808-EC96E8912772}"/>
              </a:ext>
            </a:extLst>
          </p:cNvPr>
          <p:cNvSpPr/>
          <p:nvPr/>
        </p:nvSpPr>
        <p:spPr>
          <a:xfrm>
            <a:off x="10234241" y="2345307"/>
            <a:ext cx="18389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rgbClr val="D5D5D5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D5D5D5"/>
                </a:solidFill>
                <a:latin typeface="Courier New" panose="02070309020205020404" pitchFamily="49" charset="0"/>
              </a:rPr>
              <a:t>70</a:t>
            </a:r>
            <a:r>
              <a:rPr lang="ru-RU" dirty="0">
                <a:solidFill>
                  <a:srgbClr val="D5D5D5"/>
                </a:solidFill>
                <a:latin typeface="Courier New" panose="02070309020205020404" pitchFamily="49" charset="0"/>
              </a:rPr>
              <a:t>00</a:t>
            </a:r>
            <a:r>
              <a:rPr lang="en-US" dirty="0">
                <a:solidFill>
                  <a:srgbClr val="D5D5D5"/>
                </a:solidFill>
                <a:latin typeface="Courier New" panose="02070309020205020404" pitchFamily="49" charset="0"/>
              </a:rPr>
              <a:t>0</a:t>
            </a:r>
            <a:r>
              <a:rPr lang="ru-RU" dirty="0">
                <a:solidFill>
                  <a:srgbClr val="D5D5D5"/>
                </a:solidFill>
                <a:latin typeface="Courier New" panose="02070309020205020404" pitchFamily="49" charset="0"/>
              </a:rPr>
              <a:t>, 784)</a:t>
            </a:r>
            <a:endParaRPr lang="ru-RU" dirty="0"/>
          </a:p>
        </p:txBody>
      </p:sp>
      <p:sp>
        <p:nvSpPr>
          <p:cNvPr id="32" name="Прямоугольник 31">
            <a:extLst>
              <a:ext uri="{FF2B5EF4-FFF2-40B4-BE49-F238E27FC236}">
                <a16:creationId xmlns:a16="http://schemas.microsoft.com/office/drawing/2014/main" id="{AD360B5D-5A01-4B13-B1E8-7F865EC1B819}"/>
              </a:ext>
            </a:extLst>
          </p:cNvPr>
          <p:cNvSpPr/>
          <p:nvPr/>
        </p:nvSpPr>
        <p:spPr>
          <a:xfrm>
            <a:off x="532309" y="2966453"/>
            <a:ext cx="11496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U.shape</a:t>
            </a:r>
            <a:endParaRPr lang="tr-TR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40" name="Прямоугольник 39">
            <a:extLst>
              <a:ext uri="{FF2B5EF4-FFF2-40B4-BE49-F238E27FC236}">
                <a16:creationId xmlns:a16="http://schemas.microsoft.com/office/drawing/2014/main" id="{53EDA9B4-E060-4326-97A1-D7CE02253ABB}"/>
              </a:ext>
            </a:extLst>
          </p:cNvPr>
          <p:cNvSpPr/>
          <p:nvPr/>
        </p:nvSpPr>
        <p:spPr>
          <a:xfrm>
            <a:off x="1796251" y="2964519"/>
            <a:ext cx="18389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rgbClr val="D5D5D5"/>
                </a:solidFill>
                <a:latin typeface="Courier New" panose="02070309020205020404" pitchFamily="49" charset="0"/>
              </a:rPr>
              <a:t>(70000, 784)</a:t>
            </a:r>
            <a:endParaRPr lang="ru-RU" dirty="0"/>
          </a:p>
        </p:txBody>
      </p:sp>
      <p:sp>
        <p:nvSpPr>
          <p:cNvPr id="41" name="Прямоугольник 40">
            <a:extLst>
              <a:ext uri="{FF2B5EF4-FFF2-40B4-BE49-F238E27FC236}">
                <a16:creationId xmlns:a16="http://schemas.microsoft.com/office/drawing/2014/main" id="{6B18119D-4E15-4608-B221-7B90AACC7519}"/>
              </a:ext>
            </a:extLst>
          </p:cNvPr>
          <p:cNvSpPr/>
          <p:nvPr/>
        </p:nvSpPr>
        <p:spPr>
          <a:xfrm>
            <a:off x="3863752" y="2964519"/>
            <a:ext cx="11496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s.shape</a:t>
            </a:r>
            <a:endParaRPr lang="tr-TR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42" name="Прямоугольник 41">
            <a:extLst>
              <a:ext uri="{FF2B5EF4-FFF2-40B4-BE49-F238E27FC236}">
                <a16:creationId xmlns:a16="http://schemas.microsoft.com/office/drawing/2014/main" id="{50B89661-1609-4507-BF55-13B683226501}"/>
              </a:ext>
            </a:extLst>
          </p:cNvPr>
          <p:cNvSpPr/>
          <p:nvPr/>
        </p:nvSpPr>
        <p:spPr>
          <a:xfrm>
            <a:off x="5241962" y="2964519"/>
            <a:ext cx="10118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rgbClr val="D5D5D5"/>
                </a:solidFill>
                <a:latin typeface="Courier New" panose="02070309020205020404" pitchFamily="49" charset="0"/>
              </a:rPr>
              <a:t>(784,)</a:t>
            </a:r>
            <a:endParaRPr lang="ru-RU" dirty="0"/>
          </a:p>
        </p:txBody>
      </p:sp>
      <p:sp>
        <p:nvSpPr>
          <p:cNvPr id="43" name="Прямоугольник 42">
            <a:extLst>
              <a:ext uri="{FF2B5EF4-FFF2-40B4-BE49-F238E27FC236}">
                <a16:creationId xmlns:a16="http://schemas.microsoft.com/office/drawing/2014/main" id="{0D1FCEB2-EFCE-4D69-8AD5-445EB69794A0}"/>
              </a:ext>
            </a:extLst>
          </p:cNvPr>
          <p:cNvSpPr/>
          <p:nvPr/>
        </p:nvSpPr>
        <p:spPr>
          <a:xfrm>
            <a:off x="6534810" y="2964519"/>
            <a:ext cx="12875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VT.shape</a:t>
            </a:r>
            <a:endParaRPr lang="tr-TR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44" name="Прямоугольник 43">
            <a:extLst>
              <a:ext uri="{FF2B5EF4-FFF2-40B4-BE49-F238E27FC236}">
                <a16:creationId xmlns:a16="http://schemas.microsoft.com/office/drawing/2014/main" id="{5E63DDAE-F3C9-46F1-9B50-9678D6EF83F3}"/>
              </a:ext>
            </a:extLst>
          </p:cNvPr>
          <p:cNvSpPr/>
          <p:nvPr/>
        </p:nvSpPr>
        <p:spPr>
          <a:xfrm>
            <a:off x="8101158" y="2964519"/>
            <a:ext cx="15632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rgbClr val="D5D5D5"/>
                </a:solidFill>
                <a:latin typeface="Courier New" panose="02070309020205020404" pitchFamily="49" charset="0"/>
              </a:rPr>
              <a:t>(784, 784)</a:t>
            </a:r>
            <a:endParaRPr lang="ru-RU" dirty="0"/>
          </a:p>
        </p:txBody>
      </p:sp>
      <p:sp>
        <p:nvSpPr>
          <p:cNvPr id="45" name="Прямоугольник 44">
            <a:extLst>
              <a:ext uri="{FF2B5EF4-FFF2-40B4-BE49-F238E27FC236}">
                <a16:creationId xmlns:a16="http://schemas.microsoft.com/office/drawing/2014/main" id="{A06152BB-8987-4C3A-9E33-B7640A49EFA7}"/>
              </a:ext>
            </a:extLst>
          </p:cNvPr>
          <p:cNvSpPr/>
          <p:nvPr/>
        </p:nvSpPr>
        <p:spPr>
          <a:xfrm>
            <a:off x="443099" y="3667143"/>
            <a:ext cx="732348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S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 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= np.diag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s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tr-TR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46" name="Прямоугольник 45">
            <a:extLst>
              <a:ext uri="{FF2B5EF4-FFF2-40B4-BE49-F238E27FC236}">
                <a16:creationId xmlns:a16="http://schemas.microsoft.com/office/drawing/2014/main" id="{B0D9335B-3C37-4E74-A883-6A3ACE4BE7F2}"/>
              </a:ext>
            </a:extLst>
          </p:cNvPr>
          <p:cNvSpPr/>
          <p:nvPr/>
        </p:nvSpPr>
        <p:spPr>
          <a:xfrm>
            <a:off x="433496" y="4240188"/>
            <a:ext cx="649312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m=</a:t>
            </a:r>
            <a:r>
              <a:rPr lang="pt-BR" sz="2400" dirty="0">
                <a:solidFill>
                  <a:srgbClr val="B5CEA8"/>
                </a:solidFill>
                <a:latin typeface="Courier New" panose="02070309020205020404" pitchFamily="49" charset="0"/>
              </a:rPr>
              <a:t>25</a:t>
            </a:r>
            <a:endParaRPr lang="pt-BR" sz="2400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pt-B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A = U.dot</a:t>
            </a:r>
            <a:r>
              <a:rPr lang="pt-B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pt-B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S</a:t>
            </a:r>
            <a:r>
              <a:rPr lang="pt-B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[:,</a:t>
            </a:r>
            <a:r>
              <a:rPr lang="pt-B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pt-B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:</a:t>
            </a:r>
            <a:r>
              <a:rPr lang="pt-B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m</a:t>
            </a:r>
            <a:r>
              <a:rPr lang="pt-B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]</a:t>
            </a:r>
            <a:r>
              <a:rPr lang="pt-B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.dot</a:t>
            </a:r>
            <a:r>
              <a:rPr lang="pt-B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pt-B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VT</a:t>
            </a:r>
            <a:r>
              <a:rPr lang="pt-B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[:</a:t>
            </a:r>
            <a:r>
              <a:rPr lang="pt-B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m</a:t>
            </a:r>
            <a:r>
              <a:rPr lang="pt-B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pt-B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pt-B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:]))</a:t>
            </a:r>
            <a:endParaRPr lang="pt-BR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47" name="Прямоугольник 46">
            <a:extLst>
              <a:ext uri="{FF2B5EF4-FFF2-40B4-BE49-F238E27FC236}">
                <a16:creationId xmlns:a16="http://schemas.microsoft.com/office/drawing/2014/main" id="{B236E4EB-F204-4C62-AC61-1C0A3CD7EDAA}"/>
              </a:ext>
            </a:extLst>
          </p:cNvPr>
          <p:cNvSpPr/>
          <p:nvPr/>
        </p:nvSpPr>
        <p:spPr>
          <a:xfrm>
            <a:off x="7178576" y="4657438"/>
            <a:ext cx="11496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A.shape</a:t>
            </a:r>
            <a:endParaRPr lang="tr-TR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48" name="Прямоугольник 47">
            <a:extLst>
              <a:ext uri="{FF2B5EF4-FFF2-40B4-BE49-F238E27FC236}">
                <a16:creationId xmlns:a16="http://schemas.microsoft.com/office/drawing/2014/main" id="{FEFDAA0F-227C-49DD-9ACA-CF88941088C8}"/>
              </a:ext>
            </a:extLst>
          </p:cNvPr>
          <p:cNvSpPr/>
          <p:nvPr/>
        </p:nvSpPr>
        <p:spPr>
          <a:xfrm>
            <a:off x="8692223" y="4611569"/>
            <a:ext cx="18389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rgbClr val="D5D5D5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D5D5D5"/>
                </a:solidFill>
                <a:latin typeface="Courier New" panose="02070309020205020404" pitchFamily="49" charset="0"/>
              </a:rPr>
              <a:t>70</a:t>
            </a:r>
            <a:r>
              <a:rPr lang="ru-RU" dirty="0">
                <a:solidFill>
                  <a:srgbClr val="D5D5D5"/>
                </a:solidFill>
                <a:latin typeface="Courier New" panose="02070309020205020404" pitchFamily="49" charset="0"/>
              </a:rPr>
              <a:t>00</a:t>
            </a:r>
            <a:r>
              <a:rPr lang="en-US" dirty="0">
                <a:solidFill>
                  <a:srgbClr val="D5D5D5"/>
                </a:solidFill>
                <a:latin typeface="Courier New" panose="02070309020205020404" pitchFamily="49" charset="0"/>
              </a:rPr>
              <a:t>0</a:t>
            </a:r>
            <a:r>
              <a:rPr lang="ru-RU" dirty="0">
                <a:solidFill>
                  <a:srgbClr val="D5D5D5"/>
                </a:solidFill>
                <a:latin typeface="Courier New" panose="02070309020205020404" pitchFamily="49" charset="0"/>
              </a:rPr>
              <a:t>, 784)</a:t>
            </a:r>
            <a:endParaRPr lang="ru-RU" dirty="0"/>
          </a:p>
        </p:txBody>
      </p:sp>
      <p:sp>
        <p:nvSpPr>
          <p:cNvPr id="49" name="Прямоугольник 48">
            <a:extLst>
              <a:ext uri="{FF2B5EF4-FFF2-40B4-BE49-F238E27FC236}">
                <a16:creationId xmlns:a16="http://schemas.microsoft.com/office/drawing/2014/main" id="{43B9685F-EC0D-45AD-B5E8-9672C9C0F6C1}"/>
              </a:ext>
            </a:extLst>
          </p:cNvPr>
          <p:cNvSpPr/>
          <p:nvPr/>
        </p:nvSpPr>
        <p:spPr>
          <a:xfrm>
            <a:off x="448306" y="5611731"/>
            <a:ext cx="553068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Y = U.dot</a:t>
            </a:r>
            <a:r>
              <a:rPr lang="pt-B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pt-B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S</a:t>
            </a:r>
            <a:r>
              <a:rPr lang="pt-B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[:,</a:t>
            </a:r>
            <a:r>
              <a:rPr lang="pt-B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pt-B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:</a:t>
            </a:r>
            <a:r>
              <a:rPr lang="pt-B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n_component</a:t>
            </a:r>
            <a:r>
              <a:rPr lang="pt-B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])</a:t>
            </a:r>
            <a:endParaRPr lang="pt-BR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50" name="Прямоугольник 49">
            <a:extLst>
              <a:ext uri="{FF2B5EF4-FFF2-40B4-BE49-F238E27FC236}">
                <a16:creationId xmlns:a16="http://schemas.microsoft.com/office/drawing/2014/main" id="{83ACC733-7398-4DB2-A625-182E3BE31650}"/>
              </a:ext>
            </a:extLst>
          </p:cNvPr>
          <p:cNvSpPr/>
          <p:nvPr/>
        </p:nvSpPr>
        <p:spPr>
          <a:xfrm>
            <a:off x="7191747" y="5749129"/>
            <a:ext cx="11496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Y.shape</a:t>
            </a:r>
            <a:endParaRPr lang="tr-TR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51" name="Прямоугольник 50">
            <a:extLst>
              <a:ext uri="{FF2B5EF4-FFF2-40B4-BE49-F238E27FC236}">
                <a16:creationId xmlns:a16="http://schemas.microsoft.com/office/drawing/2014/main" id="{D0875084-C209-4BDC-90E1-1144484B5A6D}"/>
              </a:ext>
            </a:extLst>
          </p:cNvPr>
          <p:cNvSpPr/>
          <p:nvPr/>
        </p:nvSpPr>
        <p:spPr>
          <a:xfrm>
            <a:off x="8692223" y="5698436"/>
            <a:ext cx="1701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rgbClr val="D5D5D5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D5D5D5"/>
                </a:solidFill>
                <a:latin typeface="Courier New" panose="02070309020205020404" pitchFamily="49" charset="0"/>
              </a:rPr>
              <a:t>70</a:t>
            </a:r>
            <a:r>
              <a:rPr lang="ru-RU" dirty="0">
                <a:solidFill>
                  <a:srgbClr val="D5D5D5"/>
                </a:solidFill>
                <a:latin typeface="Courier New" panose="02070309020205020404" pitchFamily="49" charset="0"/>
              </a:rPr>
              <a:t>00</a:t>
            </a:r>
            <a:r>
              <a:rPr lang="en-US" dirty="0">
                <a:solidFill>
                  <a:srgbClr val="D5D5D5"/>
                </a:solidFill>
                <a:latin typeface="Courier New" panose="02070309020205020404" pitchFamily="49" charset="0"/>
              </a:rPr>
              <a:t>0</a:t>
            </a:r>
            <a:r>
              <a:rPr lang="ru-RU" dirty="0">
                <a:solidFill>
                  <a:srgbClr val="D5D5D5"/>
                </a:solidFill>
                <a:latin typeface="Courier New" panose="02070309020205020404" pitchFamily="49" charset="0"/>
              </a:rPr>
              <a:t>, 25)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79532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5" grpId="0"/>
      <p:bldP spid="26" grpId="0"/>
      <p:bldP spid="27" grpId="0"/>
      <p:bldP spid="28" grpId="0"/>
      <p:bldP spid="32" grpId="0"/>
      <p:bldP spid="40" grpId="0"/>
      <p:bldP spid="41" grpId="0"/>
      <p:bldP spid="42" grpId="0"/>
      <p:bldP spid="43" grpId="0"/>
      <p:bldP spid="44" grpId="0"/>
      <p:bldP spid="45" grpId="0"/>
      <p:bldP spid="46" grpId="0"/>
      <p:bldP spid="47" grpId="0"/>
      <p:bldP spid="48" grpId="0"/>
      <p:bldP spid="49" grpId="0"/>
      <p:bldP spid="50" grpId="0"/>
      <p:bldP spid="51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38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Матричное Разложение. Антон Долганов</a:t>
            </a:r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5C0F33EE-B95A-4F8B-BA86-2D899BBF1A2A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1BE47D8C-18E7-48C0-B437-65C79608DBCE}"/>
              </a:ext>
            </a:extLst>
          </p:cNvPr>
          <p:cNvSpPr txBox="1">
            <a:spLocks/>
          </p:cNvSpPr>
          <p:nvPr/>
        </p:nvSpPr>
        <p:spPr>
          <a:xfrm>
            <a:off x="1007105" y="1503591"/>
            <a:ext cx="1008112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R="8377"/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S.W.O.T.</a:t>
            </a: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DAF5494B-9DB4-4570-A506-3A786F1C86BB}"/>
              </a:ext>
            </a:extLst>
          </p:cNvPr>
          <p:cNvSpPr/>
          <p:nvPr/>
        </p:nvSpPr>
        <p:spPr>
          <a:xfrm>
            <a:off x="551384" y="2075575"/>
            <a:ext cx="11389332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Сильные стороны</a:t>
            </a:r>
          </a:p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Находит оптимальный (по дисперсии) упорядоченный иерархический базис</a:t>
            </a:r>
          </a:p>
          <a:p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Слабые стороны </a:t>
            </a:r>
          </a:p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Дисперсия не всегда связана с «предсказательной» силой</a:t>
            </a:r>
          </a:p>
          <a:p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Возможности</a:t>
            </a:r>
          </a:p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Множество алгоритмов оптимизации вычислений, разные приложения (декомпозиция, сжатие, </a:t>
            </a:r>
            <a:r>
              <a:rPr lang="ru-RU" sz="2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псевдообратные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матрицы)</a:t>
            </a:r>
          </a:p>
          <a:p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Трудности</a:t>
            </a:r>
          </a:p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Трудная интерпретация (временами); </a:t>
            </a:r>
            <a:endParaRPr lang="en-US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некорректно работает с «разными» данными (поворот изображения)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1DCBBD7-97F1-4C7E-8CF9-576D954F22BD}"/>
              </a:ext>
            </a:extLst>
          </p:cNvPr>
          <p:cNvSpPr txBox="1"/>
          <p:nvPr/>
        </p:nvSpPr>
        <p:spPr>
          <a:xfrm>
            <a:off x="0" y="1020322"/>
            <a:ext cx="1219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8377" algn="ctr"/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Метод Главных Компонент и Сингулярное Разложение Матриц</a:t>
            </a:r>
            <a:endParaRPr lang="ru-RU" sz="2400" b="1" dirty="0">
              <a:solidFill>
                <a:schemeClr val="bg1"/>
              </a:solidFill>
              <a:latin typeface="Montserrat SemiBold" pitchFamily="2" charset="7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3269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Резюме Лекции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6264" y="649297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39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5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Матричное Разложение. Антон Долганов</a:t>
            </a:r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7" name="Прямая соединительная линия 16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5B15D586-A829-4A16-A28B-1C88C1CD6E6E}"/>
              </a:ext>
            </a:extLst>
          </p:cNvPr>
          <p:cNvSpPr/>
          <p:nvPr/>
        </p:nvSpPr>
        <p:spPr>
          <a:xfrm>
            <a:off x="551384" y="1916832"/>
            <a:ext cx="11283282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Уменьшение Размерности</a:t>
            </a:r>
          </a:p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Ковариационная Матрица</a:t>
            </a:r>
            <a:endParaRPr lang="en-US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Метод Главных Компонент</a:t>
            </a:r>
          </a:p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Собственные значения и Собственные вектора</a:t>
            </a:r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матрицы ковариации</a:t>
            </a:r>
          </a:p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Объясненная дисперсия</a:t>
            </a:r>
          </a:p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Сингулярное разложение</a:t>
            </a:r>
          </a:p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Разложение Произвольной Матрицы</a:t>
            </a:r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4A14733B-1972-4E07-9FD6-50AC9B3E25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1744" y="5877272"/>
            <a:ext cx="3024336" cy="889198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C495CCBC-84B7-4C33-B6C4-D32D7D4848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04312" y="3717032"/>
            <a:ext cx="2497943" cy="1706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12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42266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Матричное Разложение. Антон Долганов</a:t>
            </a:r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5" name="Заголовок 1"/>
          <p:cNvSpPr txBox="1">
            <a:spLocks/>
          </p:cNvSpPr>
          <p:nvPr/>
        </p:nvSpPr>
        <p:spPr>
          <a:xfrm>
            <a:off x="1769838" y="981165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Содержание</a:t>
            </a: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C72480CA-E4DA-46F7-BF10-E2FEE038B68C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A764042A-EC52-463E-A7A7-164C646B1A2A}"/>
              </a:ext>
            </a:extLst>
          </p:cNvPr>
          <p:cNvSpPr/>
          <p:nvPr/>
        </p:nvSpPr>
        <p:spPr>
          <a:xfrm>
            <a:off x="908718" y="2006100"/>
            <a:ext cx="7632848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Уменьшение Размерности</a:t>
            </a:r>
          </a:p>
          <a:p>
            <a:endParaRPr lang="en-US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32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Ковариационная Матрица</a:t>
            </a:r>
            <a:endParaRPr lang="en-US" sz="32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US" sz="32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32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Метод Главных Компонент</a:t>
            </a:r>
          </a:p>
          <a:p>
            <a:r>
              <a:rPr lang="en-US" sz="3200" dirty="0">
                <a:solidFill>
                  <a:srgbClr val="363636"/>
                </a:solidFill>
                <a:latin typeface="-apple-system"/>
              </a:rPr>
              <a:t>Principal Components Analysis - PCA</a:t>
            </a:r>
          </a:p>
          <a:p>
            <a:endParaRPr lang="ru-RU" sz="32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32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Сингулярное </a:t>
            </a:r>
            <a:r>
              <a:rPr lang="ru-RU" sz="3200" dirty="0" smtClean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разложение</a:t>
            </a:r>
            <a:endParaRPr lang="en-US" sz="3200" dirty="0" smtClean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sz="3200" dirty="0">
                <a:solidFill>
                  <a:srgbClr val="363636"/>
                </a:solidFill>
                <a:latin typeface="-apple-system"/>
              </a:rPr>
              <a:t>Singular Value Decomposition - SVD</a:t>
            </a:r>
            <a:endParaRPr lang="en-US" sz="32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8598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40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Матричное Разложение. Антон Долганов</a:t>
            </a:r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BD8C5E9-3920-42D5-991C-E60911D6CCA5}"/>
              </a:ext>
            </a:extLst>
          </p:cNvPr>
          <p:cNvSpPr txBox="1"/>
          <p:nvPr/>
        </p:nvSpPr>
        <p:spPr>
          <a:xfrm>
            <a:off x="2567608" y="4010997"/>
            <a:ext cx="7299434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7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8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8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9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115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9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8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8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7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endParaRPr lang="ru-RU" sz="6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3" name="Заголовок 1">
            <a:extLst>
              <a:ext uri="{FF2B5EF4-FFF2-40B4-BE49-F238E27FC236}">
                <a16:creationId xmlns:a16="http://schemas.microsoft.com/office/drawing/2014/main" id="{FADC8272-E119-4013-9520-EA4CEE5936AF}"/>
              </a:ext>
            </a:extLst>
          </p:cNvPr>
          <p:cNvSpPr txBox="1">
            <a:spLocks/>
          </p:cNvSpPr>
          <p:nvPr/>
        </p:nvSpPr>
        <p:spPr>
          <a:xfrm>
            <a:off x="2063552" y="2188876"/>
            <a:ext cx="8568952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6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Вопросы, пожелания, предложения</a:t>
            </a:r>
          </a:p>
        </p:txBody>
      </p:sp>
    </p:spTree>
    <p:extLst>
      <p:ext uri="{BB962C8B-B14F-4D97-AF65-F5344CB8AC3E}">
        <p14:creationId xmlns:p14="http://schemas.microsoft.com/office/powerpoint/2010/main" val="21945636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Мотивация / пример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5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Матричное Разложение. Антон Долганов</a:t>
            </a:r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" name="Правая фигурная скобка 2"/>
          <p:cNvSpPr/>
          <p:nvPr/>
        </p:nvSpPr>
        <p:spPr>
          <a:xfrm>
            <a:off x="7392144" y="2297797"/>
            <a:ext cx="288032" cy="3168352"/>
          </a:xfrm>
          <a:prstGeom prst="rightBrac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авая фигурная скобка 8"/>
          <p:cNvSpPr/>
          <p:nvPr/>
        </p:nvSpPr>
        <p:spPr>
          <a:xfrm rot="5400000">
            <a:off x="5591944" y="4097997"/>
            <a:ext cx="288032" cy="3168352"/>
          </a:xfrm>
          <a:prstGeom prst="rightBrac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ямоугольник 9"/>
          <p:cNvSpPr/>
          <p:nvPr/>
        </p:nvSpPr>
        <p:spPr>
          <a:xfrm>
            <a:off x="5375920" y="5826189"/>
            <a:ext cx="63991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28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7752184" y="3593941"/>
            <a:ext cx="63991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28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3856887" y="6182737"/>
            <a:ext cx="508344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28*28=</a:t>
            </a:r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784</a:t>
            </a:r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признаков</a:t>
            </a:r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C2AC9CAC-280C-4BC0-8626-FB5A52F26941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7" name="Рисунок 16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 l="42635" t="1365" r="42377" b="74295"/>
          <a:stretch/>
        </p:blipFill>
        <p:spPr>
          <a:xfrm>
            <a:off x="4079776" y="1700808"/>
            <a:ext cx="3211743" cy="367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41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9" grpId="0" animBg="1"/>
      <p:bldP spid="10" grpId="0"/>
      <p:bldP spid="11" grpId="0"/>
      <p:bldP spid="13" grpId="0"/>
      <p:bldP spid="1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Мотивация / пример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6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Матричное Разложение. Антон Долганов</a:t>
            </a:r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A5676BFF-6CCB-479E-9914-B5320DD4B77F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772816"/>
            <a:ext cx="5647338" cy="3976327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42710" y="1916832"/>
            <a:ext cx="6547034" cy="3888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352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834099" y="934273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Уменьшение Размерности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7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Матричное Разложение. Антон Долганов</a:t>
            </a:r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659D2A5-A6B1-4C8B-A4D4-DABF110D4D5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0556"/>
          <a:stretch/>
        </p:blipFill>
        <p:spPr>
          <a:xfrm>
            <a:off x="1" y="1704853"/>
            <a:ext cx="12192000" cy="305901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02FB514-5A7B-4782-BA4D-612C3CABCAF6}"/>
              </a:ext>
            </a:extLst>
          </p:cNvPr>
          <p:cNvSpPr txBox="1"/>
          <p:nvPr/>
        </p:nvSpPr>
        <p:spPr>
          <a:xfrm>
            <a:off x="5087888" y="4823790"/>
            <a:ext cx="21602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chemeClr val="bg1"/>
                </a:solidFill>
                <a:latin typeface="Comic Sans MS" panose="030F0702030302020204" pitchFamily="66" charset="0"/>
              </a:rPr>
              <a:t>y=f(X)</a:t>
            </a:r>
            <a:endParaRPr lang="ru-RU" sz="4800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457A1F4-504F-459A-8C6E-1D02295225AF}"/>
              </a:ext>
            </a:extLst>
          </p:cNvPr>
          <p:cNvSpPr txBox="1"/>
          <p:nvPr/>
        </p:nvSpPr>
        <p:spPr>
          <a:xfrm>
            <a:off x="2495600" y="5749805"/>
            <a:ext cx="84249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 - </a:t>
            </a:r>
            <a: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набор параметров с меньшим размером, чем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x, </a:t>
            </a:r>
          </a:p>
          <a:p>
            <a:pPr algn="ctr"/>
            <a: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но несущий ту же информацию (или не намного меньше)</a:t>
            </a: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7EF95B4A-91F4-488E-A2F3-CEF9874981F0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6880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Распределение Данных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8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Матричное Разложение. Антон Долганов</a:t>
            </a:r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6" name="Picture 8">
            <a:extLst>
              <a:ext uri="{FF2B5EF4-FFF2-40B4-BE49-F238E27FC236}">
                <a16:creationId xmlns:a16="http://schemas.microsoft.com/office/drawing/2014/main" id="{32325DBB-E091-4A58-AA7C-169D372976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07" t="4478" r="3449" b="7463"/>
          <a:stretch/>
        </p:blipFill>
        <p:spPr bwMode="auto">
          <a:xfrm>
            <a:off x="551383" y="1916832"/>
            <a:ext cx="4510875" cy="2016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>
            <a:extLst>
              <a:ext uri="{FF2B5EF4-FFF2-40B4-BE49-F238E27FC236}">
                <a16:creationId xmlns:a16="http://schemas.microsoft.com/office/drawing/2014/main" id="{E138495A-F342-4044-B269-A37B46FB9B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71" t="5970" r="6961" b="5970"/>
          <a:stretch/>
        </p:blipFill>
        <p:spPr bwMode="auto">
          <a:xfrm>
            <a:off x="3503712" y="4365104"/>
            <a:ext cx="4391757" cy="2056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4">
            <a:extLst>
              <a:ext uri="{FF2B5EF4-FFF2-40B4-BE49-F238E27FC236}">
                <a16:creationId xmlns:a16="http://schemas.microsoft.com/office/drawing/2014/main" id="{567B256A-D1D7-410E-A070-E2CB70AC45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08" t="11038" r="6680" b="7421"/>
          <a:stretch/>
        </p:blipFill>
        <p:spPr bwMode="auto">
          <a:xfrm>
            <a:off x="6369120" y="1700808"/>
            <a:ext cx="5438372" cy="2376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9437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Стандартизация Данных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9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Матричное Разложение. Антон Долганов</a:t>
            </a:r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69134084-5444-4AF3-893B-4C47B7C38339}"/>
                  </a:ext>
                </a:extLst>
              </p:cNvPr>
              <p:cNvSpPr/>
              <p:nvPr/>
            </p:nvSpPr>
            <p:spPr>
              <a:xfrm>
                <a:off x="4151784" y="3861048"/>
                <a:ext cx="3019735" cy="104708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X</m:t>
                          </m:r>
                        </m:e>
                        <m:sup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p>
                      <m:r>
                        <m:rPr>
                          <m:nor/>
                        </m:rPr>
                        <a:rPr lang="en-US" sz="2800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μ</m:t>
                              </m:r>
                            </m:e>
                            <m:sub>
                              <m: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num>
                        <m:den>
                          <m:sSub>
                            <m:sSubPr>
                              <m:ctrlP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69134084-5444-4AF3-893B-4C47B7C383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1784" y="3861048"/>
                <a:ext cx="3019735" cy="104708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B6D994A7-A7FD-4C7B-8668-D9E7041367BC}"/>
                  </a:ext>
                </a:extLst>
              </p:cNvPr>
              <p:cNvSpPr/>
              <p:nvPr/>
            </p:nvSpPr>
            <p:spPr>
              <a:xfrm>
                <a:off x="1631504" y="5085184"/>
                <a:ext cx="5976664" cy="42479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μ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</a:t>
                </a:r>
                <a:r>
                  <a:rPr lang="ru-RU" sz="20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Times New Roman" panose="02020603050405020304" pitchFamily="18" charset="0"/>
                  </a:rPr>
                  <a:t>среднее значение </a:t>
                </a:r>
                <a:r>
                  <a:rPr lang="en-US" sz="20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Times New Roman" panose="02020603050405020304" pitchFamily="18" charset="0"/>
                  </a:rPr>
                  <a:t>j-</a:t>
                </a:r>
                <a:r>
                  <a:rPr lang="ru-RU" sz="20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Times New Roman" panose="02020603050405020304" pitchFamily="18" charset="0"/>
                  </a:rPr>
                  <a:t>го признака</a:t>
                </a:r>
                <a:endParaRPr lang="ru-RU" sz="28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B6D994A7-A7FD-4C7B-8668-D9E7041367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1504" y="5085184"/>
                <a:ext cx="5976664" cy="424796"/>
              </a:xfrm>
              <a:prstGeom prst="rect">
                <a:avLst/>
              </a:prstGeom>
              <a:blipFill>
                <a:blip r:embed="rId5"/>
                <a:stretch>
                  <a:fillRect t="-8571" b="-1714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8AAAA3C3-A246-4A78-BC7A-FDAE75485470}"/>
                  </a:ext>
                </a:extLst>
              </p:cNvPr>
              <p:cNvSpPr/>
              <p:nvPr/>
            </p:nvSpPr>
            <p:spPr>
              <a:xfrm>
                <a:off x="1559496" y="5733256"/>
                <a:ext cx="5647782" cy="42479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σ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</a:t>
                </a:r>
                <a:r>
                  <a:rPr lang="ru-RU" sz="20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Times New Roman" panose="02020603050405020304" pitchFamily="18" charset="0"/>
                  </a:rPr>
                  <a:t>стандартное отклонение </a:t>
                </a:r>
                <a:r>
                  <a:rPr lang="en-US" sz="20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Times New Roman" panose="02020603050405020304" pitchFamily="18" charset="0"/>
                  </a:rPr>
                  <a:t>j-</a:t>
                </a:r>
                <a:r>
                  <a:rPr lang="ru-RU" sz="20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Times New Roman" panose="02020603050405020304" pitchFamily="18" charset="0"/>
                  </a:rPr>
                  <a:t>го признака</a:t>
                </a:r>
                <a:endParaRPr lang="ru-RU" sz="28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8AAAA3C3-A246-4A78-BC7A-FDAE754854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9496" y="5733256"/>
                <a:ext cx="5647782" cy="424796"/>
              </a:xfrm>
              <a:prstGeom prst="rect">
                <a:avLst/>
              </a:prstGeom>
              <a:blipFill>
                <a:blip r:embed="rId6"/>
                <a:stretch>
                  <a:fillRect t="-8571" r="-1080" b="-1714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6EE23934-4C08-4575-B351-E1E4FF40BB36}"/>
                  </a:ext>
                </a:extLst>
              </p:cNvPr>
              <p:cNvSpPr/>
              <p:nvPr/>
            </p:nvSpPr>
            <p:spPr>
              <a:xfrm>
                <a:off x="4583832" y="3212976"/>
                <a:ext cx="1811856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𝑋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32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32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n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</m:sup>
                      </m:sSup>
                    </m:oMath>
                  </m:oMathPara>
                </a14:m>
                <a:endParaRPr lang="ru-RU" sz="3200" dirty="0">
                  <a:solidFill>
                    <a:schemeClr val="bg1"/>
                  </a:solidFill>
                  <a:latin typeface="IBM Plex Mono" panose="020B0509050203000203" pitchFamily="49" charset="-52"/>
                </a:endParaRPr>
              </a:p>
            </p:txBody>
          </p:sp>
        </mc:Choice>
        <mc:Fallback xmlns="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6EE23934-4C08-4575-B351-E1E4FF40BB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3832" y="3212976"/>
                <a:ext cx="1811856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Рисунок 19"/>
          <p:cNvPicPr>
            <a:picLocks noChangeAspect="1"/>
          </p:cNvPicPr>
          <p:nvPr/>
        </p:nvPicPr>
        <p:blipFill>
          <a:blip r:embed="rId8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896200" y="1628800"/>
            <a:ext cx="3464630" cy="2376264"/>
          </a:xfrm>
          <a:prstGeom prst="rect">
            <a:avLst/>
          </a:prstGeom>
        </p:spPr>
      </p:pic>
      <p:pic>
        <p:nvPicPr>
          <p:cNvPr id="23" name="Рисунок 22"/>
          <p:cNvPicPr>
            <a:picLocks noChangeAspect="1"/>
          </p:cNvPicPr>
          <p:nvPr/>
        </p:nvPicPr>
        <p:blipFill>
          <a:blip r:embed="rId9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896200" y="4077072"/>
            <a:ext cx="3528392" cy="2429233"/>
          </a:xfrm>
          <a:prstGeom prst="rect">
            <a:avLst/>
          </a:prstGeom>
        </p:spPr>
      </p:pic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AE5D948A-C576-4843-A03B-B6166CA186C2}"/>
              </a:ext>
            </a:extLst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1384" y="1700808"/>
            <a:ext cx="3451313" cy="3205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022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16" grpId="0"/>
      <p:bldP spid="17" grpId="0"/>
      <p:bldP spid="18" grpId="0"/>
      <p:bldP spid="19" grpId="0"/>
    </p:bld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6406</TotalTime>
  <Words>1163</Words>
  <Application>Microsoft Office PowerPoint</Application>
  <PresentationFormat>Широкоэкранный</PresentationFormat>
  <Paragraphs>504</Paragraphs>
  <Slides>40</Slides>
  <Notes>39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11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40</vt:i4>
      </vt:variant>
    </vt:vector>
  </HeadingPairs>
  <TitlesOfParts>
    <vt:vector size="52" baseType="lpstr">
      <vt:lpstr>-apple-system</vt:lpstr>
      <vt:lpstr>Arial</vt:lpstr>
      <vt:lpstr>Calibri</vt:lpstr>
      <vt:lpstr>Cambria Math</vt:lpstr>
      <vt:lpstr>Comic Sans MS</vt:lpstr>
      <vt:lpstr>Courier New</vt:lpstr>
      <vt:lpstr>IBM Plex Mono</vt:lpstr>
      <vt:lpstr>Linux Libertine</vt:lpstr>
      <vt:lpstr>Montserrat SemiBold</vt:lpstr>
      <vt:lpstr>Times New Roman</vt:lpstr>
      <vt:lpstr>Verdana</vt:lpstr>
      <vt:lpstr>Тема Office</vt:lpstr>
      <vt:lpstr>Презентация PowerPoint</vt:lpstr>
      <vt:lpstr>В предыдущей серии</vt:lpstr>
      <vt:lpstr>Презентация PowerPoint</vt:lpstr>
      <vt:lpstr>Презентация PowerPoint</vt:lpstr>
      <vt:lpstr>Мотивация / пример</vt:lpstr>
      <vt:lpstr>Мотивация / пример</vt:lpstr>
      <vt:lpstr>Уменьшение Размерности</vt:lpstr>
      <vt:lpstr>Распределение Данных</vt:lpstr>
      <vt:lpstr>Стандартизация Данных</vt:lpstr>
      <vt:lpstr>Презентация PowerPoint</vt:lpstr>
      <vt:lpstr>Ковариационная матрица</vt:lpstr>
      <vt:lpstr>Матрица Корреляции</vt:lpstr>
      <vt:lpstr>Ковариационная матрица</vt:lpstr>
      <vt:lpstr>Ковариационная матрица</vt:lpstr>
      <vt:lpstr>Матрица и Линейное Преобразование</vt:lpstr>
      <vt:lpstr>Собственные векторы и собственные значения</vt:lpstr>
      <vt:lpstr>Определитель</vt:lpstr>
      <vt:lpstr>Презентация PowerPoint</vt:lpstr>
      <vt:lpstr>Метод Главных Компонент</vt:lpstr>
      <vt:lpstr>Метод Главных Компонент: Объясненная Дисперсия Explained Variance</vt:lpstr>
      <vt:lpstr>Метод Главных Компонент: И что?</vt:lpstr>
      <vt:lpstr>Метод Главных Компонент: Как выбрать m’</vt:lpstr>
      <vt:lpstr>Метод Главных Компонент : Пример</vt:lpstr>
      <vt:lpstr>Метод Главных Компонент: Python</vt:lpstr>
      <vt:lpstr>Метод Главных Компонент : Ключевые Шаги</vt:lpstr>
      <vt:lpstr>Презентация PowerPoint</vt:lpstr>
      <vt:lpstr>Сингулярное Разложение</vt:lpstr>
      <vt:lpstr>Сингулярное Разложение</vt:lpstr>
      <vt:lpstr>Сингулярное Разложение</vt:lpstr>
      <vt:lpstr>Презентация PowerPoint</vt:lpstr>
      <vt:lpstr>Сингулярное Разложение Базовый Вариант</vt:lpstr>
      <vt:lpstr>Сингулярное Разложение «Экономный» Вариант</vt:lpstr>
      <vt:lpstr>Сингулярное Разложение Компактный Вариант</vt:lpstr>
      <vt:lpstr>Сингулярное Разложение Усеченный (Truncated) Вариант</vt:lpstr>
      <vt:lpstr>Сингулярное Разложение Сжатие Данных</vt:lpstr>
      <vt:lpstr>Сингулярное Разложение</vt:lpstr>
      <vt:lpstr>Сингулярное Разложение: Python</vt:lpstr>
      <vt:lpstr>Презентация PowerPoint</vt:lpstr>
      <vt:lpstr>Резюме Лекции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Атоша</dc:creator>
  <cp:lastModifiedBy>Долганов Антон Юрьевич</cp:lastModifiedBy>
  <cp:revision>233</cp:revision>
  <dcterms:created xsi:type="dcterms:W3CDTF">2019-05-20T04:53:11Z</dcterms:created>
  <dcterms:modified xsi:type="dcterms:W3CDTF">2022-03-10T07:51:53Z</dcterms:modified>
</cp:coreProperties>
</file>